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7" r:id="rId3"/>
    <p:sldId id="257" r:id="rId4"/>
    <p:sldId id="258" r:id="rId5"/>
    <p:sldId id="260" r:id="rId6"/>
    <p:sldId id="261" r:id="rId7"/>
    <p:sldId id="268" r:id="rId8"/>
    <p:sldId id="269" r:id="rId9"/>
    <p:sldId id="264" r:id="rId10"/>
    <p:sldId id="265" r:id="rId11"/>
    <p:sldId id="266" r:id="rId12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204A8B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204A8B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0" i="0">
                <a:solidFill>
                  <a:srgbClr val="204A8B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-19" y="6108731"/>
            <a:ext cx="12189460" cy="749300"/>
          </a:xfrm>
          <a:custGeom>
            <a:avLst/>
            <a:gdLst/>
            <a:ahLst/>
            <a:cxnLst/>
            <a:rect l="l" t="t" r="r" b="b"/>
            <a:pathLst>
              <a:path w="12189460" h="749300">
                <a:moveTo>
                  <a:pt x="12188857" y="749300"/>
                </a:moveTo>
                <a:lnTo>
                  <a:pt x="0" y="749300"/>
                </a:lnTo>
                <a:lnTo>
                  <a:pt x="0" y="0"/>
                </a:lnTo>
                <a:lnTo>
                  <a:pt x="12188857" y="0"/>
                </a:lnTo>
                <a:lnTo>
                  <a:pt x="12188857" y="749300"/>
                </a:lnTo>
                <a:close/>
              </a:path>
            </a:pathLst>
          </a:custGeom>
          <a:solidFill>
            <a:srgbClr val="204A8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15747" y="6184363"/>
            <a:ext cx="3238499" cy="597979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3471262" y="6227177"/>
            <a:ext cx="0" cy="542925"/>
          </a:xfrm>
          <a:custGeom>
            <a:avLst/>
            <a:gdLst/>
            <a:ahLst/>
            <a:cxnLst/>
            <a:rect l="l" t="t" r="r" b="b"/>
            <a:pathLst>
              <a:path h="542925">
                <a:moveTo>
                  <a:pt x="0" y="0"/>
                </a:moveTo>
                <a:lnTo>
                  <a:pt x="0" y="542924"/>
                </a:lnTo>
              </a:path>
              <a:path h="542925">
                <a:moveTo>
                  <a:pt x="0" y="0"/>
                </a:moveTo>
                <a:lnTo>
                  <a:pt x="0" y="542924"/>
                </a:lnTo>
              </a:path>
            </a:pathLst>
          </a:custGeom>
          <a:ln w="832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1225" y="545445"/>
            <a:ext cx="10369550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rgbClr val="204A8B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57603" y="1599177"/>
            <a:ext cx="10286365" cy="36601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ndfonline.com/doi/epdf/10.3109/10929081003647239?needAccess=true&amp;role=button" TargetMode="External"/><Relationship Id="rId2" Type="http://schemas.openxmlformats.org/officeDocument/2006/relationships/hyperlink" Target="https://www.semanticscholar.org/paper/Real-time-tracking-of-a-diffuse-reflectance-probe-Gkouzionis-Nazarian/5bedcb8266305dedafef6cdd7f72e34e184a98b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eeexplore.ieee.org/document/7304015/authors#author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5153025"/>
          </a:xfrm>
          <a:custGeom>
            <a:avLst/>
            <a:gdLst/>
            <a:ahLst/>
            <a:cxnLst/>
            <a:rect l="l" t="t" r="r" b="b"/>
            <a:pathLst>
              <a:path w="12192000" h="5153025">
                <a:moveTo>
                  <a:pt x="12192000" y="5150739"/>
                </a:moveTo>
                <a:lnTo>
                  <a:pt x="0" y="5150739"/>
                </a:lnTo>
                <a:lnTo>
                  <a:pt x="0" y="0"/>
                </a:lnTo>
                <a:lnTo>
                  <a:pt x="12192000" y="0"/>
                </a:lnTo>
                <a:lnTo>
                  <a:pt x="12192000" y="5150739"/>
                </a:lnTo>
                <a:close/>
              </a:path>
            </a:pathLst>
          </a:custGeom>
          <a:solidFill>
            <a:srgbClr val="204A8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02389"/>
            <a:ext cx="6667023" cy="1228724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6735317" y="5335933"/>
            <a:ext cx="0" cy="1352550"/>
          </a:xfrm>
          <a:custGeom>
            <a:avLst/>
            <a:gdLst/>
            <a:ahLst/>
            <a:cxnLst/>
            <a:rect l="l" t="t" r="r" b="b"/>
            <a:pathLst>
              <a:path h="1352550">
                <a:moveTo>
                  <a:pt x="0" y="0"/>
                </a:moveTo>
                <a:lnTo>
                  <a:pt x="0" y="1352549"/>
                </a:lnTo>
              </a:path>
              <a:path h="1352550">
                <a:moveTo>
                  <a:pt x="0" y="0"/>
                </a:moveTo>
                <a:lnTo>
                  <a:pt x="0" y="1352549"/>
                </a:lnTo>
              </a:path>
            </a:pathLst>
          </a:custGeom>
          <a:ln w="8328">
            <a:solidFill>
              <a:srgbClr val="204A8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463616" y="792352"/>
            <a:ext cx="7500620" cy="175895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736089" marR="5080" indent="-1724025">
              <a:lnSpc>
                <a:spcPts val="6450"/>
              </a:lnSpc>
              <a:spcBef>
                <a:spcPts val="940"/>
              </a:spcBef>
            </a:pPr>
            <a:r>
              <a:rPr sz="6000" spc="35" dirty="0">
                <a:solidFill>
                  <a:srgbClr val="FFFFFF"/>
                </a:solidFill>
              </a:rPr>
              <a:t>R</a:t>
            </a:r>
            <a:r>
              <a:rPr sz="6000" spc="-85" dirty="0">
                <a:solidFill>
                  <a:srgbClr val="FFFFFF"/>
                </a:solidFill>
              </a:rPr>
              <a:t>e</a:t>
            </a:r>
            <a:r>
              <a:rPr sz="6000" spc="-195" dirty="0">
                <a:solidFill>
                  <a:srgbClr val="FFFFFF"/>
                </a:solidFill>
              </a:rPr>
              <a:t>a</a:t>
            </a:r>
            <a:r>
              <a:rPr sz="6000" spc="-165" dirty="0">
                <a:solidFill>
                  <a:srgbClr val="FFFFFF"/>
                </a:solidFill>
              </a:rPr>
              <a:t>l</a:t>
            </a:r>
            <a:r>
              <a:rPr sz="6000" spc="-60" dirty="0">
                <a:solidFill>
                  <a:srgbClr val="FFFFFF"/>
                </a:solidFill>
              </a:rPr>
              <a:t>t</a:t>
            </a:r>
            <a:r>
              <a:rPr sz="6000" spc="-165" dirty="0">
                <a:solidFill>
                  <a:srgbClr val="FFFFFF"/>
                </a:solidFill>
              </a:rPr>
              <a:t>i</a:t>
            </a:r>
            <a:r>
              <a:rPr sz="6000" spc="400" dirty="0">
                <a:solidFill>
                  <a:srgbClr val="FFFFFF"/>
                </a:solidFill>
              </a:rPr>
              <a:t>m</a:t>
            </a:r>
            <a:r>
              <a:rPr sz="6000" spc="45" dirty="0">
                <a:solidFill>
                  <a:srgbClr val="FFFFFF"/>
                </a:solidFill>
              </a:rPr>
              <a:t>e</a:t>
            </a:r>
            <a:r>
              <a:rPr sz="6000" spc="-790" dirty="0">
                <a:solidFill>
                  <a:srgbClr val="FFFFFF"/>
                </a:solidFill>
              </a:rPr>
              <a:t> </a:t>
            </a:r>
            <a:r>
              <a:rPr sz="6000" spc="-60" dirty="0">
                <a:solidFill>
                  <a:srgbClr val="FFFFFF"/>
                </a:solidFill>
              </a:rPr>
              <a:t>t</a:t>
            </a:r>
            <a:r>
              <a:rPr sz="6000" spc="-285" dirty="0">
                <a:solidFill>
                  <a:srgbClr val="FFFFFF"/>
                </a:solidFill>
              </a:rPr>
              <a:t>r</a:t>
            </a:r>
            <a:r>
              <a:rPr sz="6000" spc="-195" dirty="0">
                <a:solidFill>
                  <a:srgbClr val="FFFFFF"/>
                </a:solidFill>
              </a:rPr>
              <a:t>a</a:t>
            </a:r>
            <a:r>
              <a:rPr sz="6000" spc="120" dirty="0">
                <a:solidFill>
                  <a:srgbClr val="FFFFFF"/>
                </a:solidFill>
              </a:rPr>
              <a:t>c</a:t>
            </a:r>
            <a:r>
              <a:rPr sz="6000" spc="-75" dirty="0">
                <a:solidFill>
                  <a:srgbClr val="FFFFFF"/>
                </a:solidFill>
              </a:rPr>
              <a:t>k</a:t>
            </a:r>
            <a:r>
              <a:rPr sz="6000" spc="-165" dirty="0">
                <a:solidFill>
                  <a:srgbClr val="FFFFFF"/>
                </a:solidFill>
              </a:rPr>
              <a:t>i</a:t>
            </a:r>
            <a:r>
              <a:rPr sz="6000" spc="135" dirty="0">
                <a:solidFill>
                  <a:srgbClr val="FFFFFF"/>
                </a:solidFill>
              </a:rPr>
              <a:t>n</a:t>
            </a:r>
            <a:r>
              <a:rPr sz="6000" spc="375" dirty="0">
                <a:solidFill>
                  <a:srgbClr val="FFFFFF"/>
                </a:solidFill>
              </a:rPr>
              <a:t>g</a:t>
            </a:r>
            <a:r>
              <a:rPr sz="6000" spc="-790" dirty="0">
                <a:solidFill>
                  <a:srgbClr val="FFFFFF"/>
                </a:solidFill>
              </a:rPr>
              <a:t> </a:t>
            </a:r>
            <a:r>
              <a:rPr sz="6000" spc="-10" dirty="0">
                <a:solidFill>
                  <a:srgbClr val="FFFFFF"/>
                </a:solidFill>
              </a:rPr>
              <a:t>o</a:t>
            </a:r>
            <a:r>
              <a:rPr sz="6000" spc="-80" dirty="0">
                <a:solidFill>
                  <a:srgbClr val="FFFFFF"/>
                </a:solidFill>
              </a:rPr>
              <a:t>f  </a:t>
            </a:r>
            <a:r>
              <a:rPr sz="6000" spc="200" dirty="0">
                <a:solidFill>
                  <a:srgbClr val="FFFFFF"/>
                </a:solidFill>
              </a:rPr>
              <a:t>D</a:t>
            </a:r>
            <a:r>
              <a:rPr sz="6000" spc="35" dirty="0">
                <a:solidFill>
                  <a:srgbClr val="FFFFFF"/>
                </a:solidFill>
              </a:rPr>
              <a:t>R</a:t>
            </a:r>
            <a:r>
              <a:rPr sz="6000" spc="-415" dirty="0">
                <a:solidFill>
                  <a:srgbClr val="FFFFFF"/>
                </a:solidFill>
              </a:rPr>
              <a:t>S</a:t>
            </a:r>
            <a:r>
              <a:rPr sz="6000" spc="-790" dirty="0">
                <a:solidFill>
                  <a:srgbClr val="FFFFFF"/>
                </a:solidFill>
              </a:rPr>
              <a:t> </a:t>
            </a:r>
            <a:r>
              <a:rPr sz="6000" spc="555" dirty="0">
                <a:solidFill>
                  <a:srgbClr val="FFFFFF"/>
                </a:solidFill>
              </a:rPr>
              <a:t>P</a:t>
            </a:r>
            <a:r>
              <a:rPr sz="6000" spc="-285" dirty="0">
                <a:solidFill>
                  <a:srgbClr val="FFFFFF"/>
                </a:solidFill>
              </a:rPr>
              <a:t>r</a:t>
            </a:r>
            <a:r>
              <a:rPr sz="6000" spc="-10" dirty="0">
                <a:solidFill>
                  <a:srgbClr val="FFFFFF"/>
                </a:solidFill>
              </a:rPr>
              <a:t>o</a:t>
            </a:r>
            <a:r>
              <a:rPr sz="6000" spc="195" dirty="0">
                <a:solidFill>
                  <a:srgbClr val="FFFFFF"/>
                </a:solidFill>
              </a:rPr>
              <a:t>b</a:t>
            </a:r>
            <a:r>
              <a:rPr sz="6000" spc="45" dirty="0">
                <a:solidFill>
                  <a:srgbClr val="FFFFFF"/>
                </a:solidFill>
              </a:rPr>
              <a:t>e</a:t>
            </a:r>
            <a:endParaRPr sz="6000"/>
          </a:p>
        </p:txBody>
      </p:sp>
      <p:sp>
        <p:nvSpPr>
          <p:cNvPr id="7" name="object 7"/>
          <p:cNvSpPr txBox="1"/>
          <p:nvPr/>
        </p:nvSpPr>
        <p:spPr>
          <a:xfrm>
            <a:off x="7391400" y="5153025"/>
            <a:ext cx="3012440" cy="330218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14"/>
              </a:spcBef>
            </a:pPr>
            <a:r>
              <a:rPr lang="en-IN" sz="1800" spc="-80" dirty="0">
                <a:latin typeface="Tahoma"/>
                <a:cs typeface="Tahoma"/>
              </a:rPr>
              <a:t>C</a:t>
            </a:r>
            <a:r>
              <a:rPr lang="en-IN" spc="-80" dirty="0">
                <a:latin typeface="Tahoma"/>
                <a:cs typeface="Tahoma"/>
              </a:rPr>
              <a:t>S21B1069 – Rahul 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644109" y="6283211"/>
            <a:ext cx="1771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Tahoma"/>
                <a:cs typeface="Tahoma"/>
              </a:rPr>
              <a:t>9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099" y="368300"/>
            <a:ext cx="34182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Demonstration</a:t>
            </a:r>
          </a:p>
        </p:txBody>
      </p:sp>
      <p:pic>
        <p:nvPicPr>
          <p:cNvPr id="2" name="20240418165434">
            <a:hlinkClick r:id="" action="ppaction://media"/>
            <a:extLst>
              <a:ext uri="{FF2B5EF4-FFF2-40B4-BE49-F238E27FC236}">
                <a16:creationId xmlns:a16="http://schemas.microsoft.com/office/drawing/2014/main" id="{302BAD61-17AC-B1A1-B7B1-6F60DA7002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0790" y="1143000"/>
            <a:ext cx="5512752" cy="3445470"/>
          </a:xfrm>
          <a:prstGeom prst="rect">
            <a:avLst/>
          </a:prstGeom>
        </p:spPr>
      </p:pic>
      <p:pic>
        <p:nvPicPr>
          <p:cNvPr id="5" name="20240228190239">
            <a:hlinkClick r:id="" action="ppaction://media"/>
            <a:extLst>
              <a:ext uri="{FF2B5EF4-FFF2-40B4-BE49-F238E27FC236}">
                <a16:creationId xmlns:a16="http://schemas.microsoft.com/office/drawing/2014/main" id="{65A6509A-5DA4-E58F-747B-76E4F173351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68650" y="1143000"/>
            <a:ext cx="5512752" cy="34454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6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98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1225" y="545445"/>
            <a:ext cx="25076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20" dirty="0"/>
              <a:t>R</a:t>
            </a:r>
            <a:r>
              <a:rPr spc="-50" dirty="0"/>
              <a:t>e</a:t>
            </a:r>
            <a:r>
              <a:rPr spc="-125" dirty="0"/>
              <a:t>f</a:t>
            </a:r>
            <a:r>
              <a:rPr spc="-50" dirty="0"/>
              <a:t>e</a:t>
            </a:r>
            <a:r>
              <a:rPr spc="-170" dirty="0"/>
              <a:t>r</a:t>
            </a:r>
            <a:r>
              <a:rPr spc="-50" dirty="0"/>
              <a:t>e</a:t>
            </a:r>
            <a:r>
              <a:rPr spc="80" dirty="0"/>
              <a:t>n</a:t>
            </a:r>
            <a:r>
              <a:rPr spc="75" dirty="0"/>
              <a:t>c</a:t>
            </a:r>
            <a:r>
              <a:rPr spc="-50" dirty="0"/>
              <a:t>e</a:t>
            </a:r>
            <a:r>
              <a:rPr spc="-120" dirty="0"/>
              <a:t>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1225" y="1593195"/>
            <a:ext cx="1962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0" dirty="0">
                <a:latin typeface="Tahoma"/>
                <a:cs typeface="Tahoma"/>
              </a:rPr>
              <a:t>1</a:t>
            </a:r>
            <a:r>
              <a:rPr sz="1800" spc="-100" dirty="0">
                <a:latin typeface="Tahoma"/>
                <a:cs typeface="Tahoma"/>
              </a:rPr>
              <a:t>.</a:t>
            </a:r>
            <a:endParaRPr sz="18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69289" y="2449007"/>
            <a:ext cx="196215" cy="8140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90" dirty="0">
                <a:latin typeface="Tahoma"/>
                <a:cs typeface="Tahoma"/>
              </a:rPr>
              <a:t>2</a:t>
            </a:r>
            <a:r>
              <a:rPr sz="1800" spc="-100" dirty="0">
                <a:latin typeface="Tahoma"/>
                <a:cs typeface="Tahoma"/>
              </a:rPr>
              <a:t>.</a:t>
            </a:r>
            <a:endParaRPr sz="18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1890"/>
              </a:spcBef>
            </a:pPr>
            <a:r>
              <a:rPr sz="1800" spc="-90" dirty="0">
                <a:latin typeface="Tahoma"/>
                <a:cs typeface="Tahoma"/>
              </a:rPr>
              <a:t>3</a:t>
            </a:r>
            <a:r>
              <a:rPr sz="1800" spc="-100" dirty="0">
                <a:latin typeface="Tahoma"/>
                <a:cs typeface="Tahoma"/>
              </a:rPr>
              <a:t>.</a:t>
            </a:r>
            <a:endParaRPr sz="18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68424" y="1504432"/>
            <a:ext cx="9842500" cy="2359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7600"/>
              </a:lnSpc>
              <a:spcBef>
                <a:spcPts val="100"/>
              </a:spcBef>
            </a:pPr>
            <a:r>
              <a:rPr sz="1800" spc="-25" dirty="0">
                <a:latin typeface="Tahoma"/>
                <a:cs typeface="Tahoma"/>
              </a:rPr>
              <a:t>“Real-time </a:t>
            </a:r>
            <a:r>
              <a:rPr sz="1800" spc="-20" dirty="0">
                <a:latin typeface="Tahoma"/>
                <a:cs typeface="Tahoma"/>
              </a:rPr>
              <a:t>tracking </a:t>
            </a:r>
            <a:r>
              <a:rPr sz="1800" spc="-25" dirty="0">
                <a:latin typeface="Tahoma"/>
                <a:cs typeface="Tahoma"/>
              </a:rPr>
              <a:t>of </a:t>
            </a:r>
            <a:r>
              <a:rPr sz="1800" spc="-40" dirty="0">
                <a:latin typeface="Tahoma"/>
                <a:cs typeface="Tahoma"/>
              </a:rPr>
              <a:t>a </a:t>
            </a:r>
            <a:r>
              <a:rPr sz="1800" spc="-30" dirty="0">
                <a:latin typeface="Tahoma"/>
                <a:cs typeface="Tahoma"/>
              </a:rPr>
              <a:t>diffuse </a:t>
            </a:r>
            <a:r>
              <a:rPr sz="1800" spc="-25" dirty="0">
                <a:latin typeface="Tahoma"/>
                <a:cs typeface="Tahoma"/>
              </a:rPr>
              <a:t>reflectance spectroscopy </a:t>
            </a:r>
            <a:r>
              <a:rPr sz="1800" spc="-20" dirty="0">
                <a:latin typeface="Tahoma"/>
                <a:cs typeface="Tahoma"/>
              </a:rPr>
              <a:t>probe </a:t>
            </a:r>
            <a:r>
              <a:rPr sz="1800" spc="-35" dirty="0">
                <a:latin typeface="Tahoma"/>
                <a:cs typeface="Tahoma"/>
              </a:rPr>
              <a:t>used </a:t>
            </a:r>
            <a:r>
              <a:rPr sz="1800" dirty="0">
                <a:latin typeface="Tahoma"/>
                <a:cs typeface="Tahoma"/>
              </a:rPr>
              <a:t>to </a:t>
            </a:r>
            <a:r>
              <a:rPr sz="1800" spc="-5" dirty="0">
                <a:latin typeface="Tahoma"/>
                <a:cs typeface="Tahoma"/>
              </a:rPr>
              <a:t>aid histological validation </a:t>
            </a:r>
            <a:r>
              <a:rPr sz="1800" spc="-25" dirty="0">
                <a:latin typeface="Tahoma"/>
                <a:cs typeface="Tahoma"/>
              </a:rPr>
              <a:t>of </a:t>
            </a:r>
            <a:r>
              <a:rPr sz="1800" spc="-550" dirty="0">
                <a:latin typeface="Tahoma"/>
                <a:cs typeface="Tahoma"/>
              </a:rPr>
              <a:t> </a:t>
            </a:r>
            <a:r>
              <a:rPr sz="1800" spc="-30" dirty="0">
                <a:latin typeface="Tahoma"/>
                <a:cs typeface="Tahoma"/>
              </a:rPr>
              <a:t>margin </a:t>
            </a:r>
            <a:r>
              <a:rPr sz="1800" spc="-40" dirty="0">
                <a:latin typeface="Tahoma"/>
                <a:cs typeface="Tahoma"/>
              </a:rPr>
              <a:t>assessment </a:t>
            </a:r>
            <a:r>
              <a:rPr sz="1800" spc="5" dirty="0">
                <a:latin typeface="Tahoma"/>
                <a:cs typeface="Tahoma"/>
              </a:rPr>
              <a:t>in </a:t>
            </a:r>
            <a:r>
              <a:rPr sz="1800" spc="-20" dirty="0">
                <a:latin typeface="Tahoma"/>
                <a:cs typeface="Tahoma"/>
              </a:rPr>
              <a:t>upper gastrointestinal </a:t>
            </a:r>
            <a:r>
              <a:rPr sz="1800" spc="-30" dirty="0">
                <a:latin typeface="Tahoma"/>
                <a:cs typeface="Tahoma"/>
              </a:rPr>
              <a:t>cancer </a:t>
            </a:r>
            <a:r>
              <a:rPr sz="1800" spc="-20" dirty="0">
                <a:latin typeface="Tahoma"/>
                <a:cs typeface="Tahoma"/>
              </a:rPr>
              <a:t>resection </a:t>
            </a:r>
            <a:r>
              <a:rPr sz="1800" spc="-45" dirty="0">
                <a:latin typeface="Tahoma"/>
                <a:cs typeface="Tahoma"/>
              </a:rPr>
              <a:t>surgery.” Ioannis </a:t>
            </a:r>
            <a:r>
              <a:rPr sz="1800" spc="-25" dirty="0">
                <a:latin typeface="Tahoma"/>
                <a:cs typeface="Tahoma"/>
              </a:rPr>
              <a:t>Gkouzionis, </a:t>
            </a:r>
            <a:r>
              <a:rPr sz="1800" spc="-20" dirty="0">
                <a:latin typeface="Tahoma"/>
                <a:cs typeface="Tahoma"/>
              </a:rPr>
              <a:t>Scarlet </a:t>
            </a:r>
            <a:r>
              <a:rPr sz="1800" spc="-15" dirty="0">
                <a:latin typeface="Tahoma"/>
                <a:cs typeface="Tahoma"/>
              </a:rPr>
              <a:t> </a:t>
            </a:r>
            <a:r>
              <a:rPr sz="1800" spc="-35" dirty="0">
                <a:latin typeface="Tahoma"/>
                <a:cs typeface="Tahoma"/>
              </a:rPr>
              <a:t>Nazarian,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15" dirty="0">
                <a:latin typeface="Tahoma"/>
                <a:cs typeface="Tahoma"/>
              </a:rPr>
              <a:t>Michal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40" dirty="0">
                <a:latin typeface="Tahoma"/>
                <a:cs typeface="Tahoma"/>
              </a:rPr>
              <a:t>Kawka,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55" dirty="0">
                <a:latin typeface="Tahoma"/>
                <a:cs typeface="Tahoma"/>
              </a:rPr>
              <a:t>Ara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50" dirty="0">
                <a:latin typeface="Tahoma"/>
                <a:cs typeface="Tahoma"/>
              </a:rPr>
              <a:t>Darzi,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Nisha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Patel,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Christopher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5" dirty="0">
                <a:latin typeface="Tahoma"/>
                <a:cs typeface="Tahoma"/>
              </a:rPr>
              <a:t>J.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Peters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and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Daniel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70" dirty="0">
                <a:latin typeface="Tahoma"/>
                <a:cs typeface="Tahoma"/>
              </a:rPr>
              <a:t>S.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Elson</a:t>
            </a:r>
            <a:r>
              <a:rPr sz="1800" spc="-200" dirty="0">
                <a:latin typeface="Tahoma"/>
                <a:cs typeface="Tahoma"/>
              </a:rPr>
              <a:t> .</a:t>
            </a:r>
            <a:r>
              <a:rPr sz="1800" u="heavy" spc="-105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2"/>
              </a:rPr>
              <a:t> </a:t>
            </a:r>
            <a:r>
              <a:rPr sz="1800" u="heavy" spc="-20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2"/>
              </a:rPr>
              <a:t>Paper</a:t>
            </a:r>
            <a:r>
              <a:rPr sz="1800" u="heavy" spc="-200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2"/>
              </a:rPr>
              <a:t> </a:t>
            </a:r>
            <a:r>
              <a:rPr sz="1800" u="heavy" spc="-55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2"/>
              </a:rPr>
              <a:t>here</a:t>
            </a:r>
            <a:r>
              <a:rPr sz="1800" spc="-55" dirty="0">
                <a:latin typeface="Tahoma"/>
                <a:cs typeface="Tahoma"/>
              </a:rPr>
              <a:t>.</a:t>
            </a:r>
            <a:endParaRPr sz="1800" dirty="0">
              <a:latin typeface="Tahoma"/>
              <a:cs typeface="Tahoma"/>
            </a:endParaRPr>
          </a:p>
          <a:p>
            <a:pPr marL="12700" marR="5080">
              <a:lnSpc>
                <a:spcPts val="2030"/>
              </a:lnSpc>
              <a:spcBef>
                <a:spcPts val="340"/>
              </a:spcBef>
            </a:pPr>
            <a:r>
              <a:rPr sz="1800" spc="-40" dirty="0">
                <a:latin typeface="Tahoma"/>
                <a:cs typeface="Tahoma"/>
              </a:rPr>
              <a:t>“Assessment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of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5" dirty="0">
                <a:latin typeface="Tahoma"/>
                <a:cs typeface="Tahoma"/>
              </a:rPr>
              <a:t>optical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localizer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-30" dirty="0">
                <a:latin typeface="Tahoma"/>
                <a:cs typeface="Tahoma"/>
              </a:rPr>
              <a:t>accuracy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-30" dirty="0">
                <a:latin typeface="Tahoma"/>
                <a:cs typeface="Tahoma"/>
              </a:rPr>
              <a:t>for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computer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-15" dirty="0">
                <a:latin typeface="Tahoma"/>
                <a:cs typeface="Tahoma"/>
              </a:rPr>
              <a:t>aided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-50" dirty="0">
                <a:latin typeface="Tahoma"/>
                <a:cs typeface="Tahoma"/>
              </a:rPr>
              <a:t>surgery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-40" dirty="0">
                <a:latin typeface="Tahoma"/>
                <a:cs typeface="Tahoma"/>
              </a:rPr>
              <a:t>systems.”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-70" dirty="0">
                <a:latin typeface="Tahoma"/>
                <a:cs typeface="Tahoma"/>
              </a:rPr>
              <a:t>ROBERT</a:t>
            </a:r>
            <a:r>
              <a:rPr sz="1800" spc="-190" dirty="0">
                <a:latin typeface="Tahoma"/>
                <a:cs typeface="Tahoma"/>
              </a:rPr>
              <a:t> </a:t>
            </a:r>
            <a:r>
              <a:rPr sz="1800" spc="-85" dirty="0">
                <a:latin typeface="Tahoma"/>
                <a:cs typeface="Tahoma"/>
              </a:rPr>
              <a:t>ELFRING,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120" dirty="0">
                <a:latin typeface="Tahoma"/>
                <a:cs typeface="Tahoma"/>
              </a:rPr>
              <a:t>MATI </a:t>
            </a:r>
            <a:r>
              <a:rPr sz="1800" spc="-545" dirty="0">
                <a:latin typeface="Tahoma"/>
                <a:cs typeface="Tahoma"/>
              </a:rPr>
              <a:t> </a:t>
            </a:r>
            <a:r>
              <a:rPr sz="1800" spc="-75" dirty="0">
                <a:latin typeface="Tahoma"/>
                <a:cs typeface="Tahoma"/>
              </a:rPr>
              <a:t>AS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90" dirty="0">
                <a:latin typeface="Tahoma"/>
                <a:cs typeface="Tahoma"/>
              </a:rPr>
              <a:t>DE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65" dirty="0">
                <a:latin typeface="Tahoma"/>
                <a:cs typeface="Tahoma"/>
              </a:rPr>
              <a:t>LA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60" dirty="0">
                <a:latin typeface="Tahoma"/>
                <a:cs typeface="Tahoma"/>
              </a:rPr>
              <a:t>FUENTE,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120" dirty="0">
                <a:latin typeface="Tahoma"/>
                <a:cs typeface="Tahoma"/>
              </a:rPr>
              <a:t>&amp;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40" dirty="0">
                <a:latin typeface="Tahoma"/>
                <a:cs typeface="Tahoma"/>
              </a:rPr>
              <a:t>KLAUS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85" dirty="0">
                <a:latin typeface="Tahoma"/>
                <a:cs typeface="Tahoma"/>
              </a:rPr>
              <a:t>RADERMACHER.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u="heavy" spc="-20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3"/>
              </a:rPr>
              <a:t>Paper</a:t>
            </a:r>
            <a:r>
              <a:rPr sz="1800" u="heavy" spc="-204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3"/>
              </a:rPr>
              <a:t> </a:t>
            </a:r>
            <a:r>
              <a:rPr sz="1800" u="heavy" spc="-55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3"/>
              </a:rPr>
              <a:t>here.</a:t>
            </a:r>
            <a:endParaRPr sz="1800" dirty="0">
              <a:latin typeface="Tahoma"/>
              <a:cs typeface="Tahoma"/>
            </a:endParaRPr>
          </a:p>
          <a:p>
            <a:pPr marL="12700">
              <a:lnSpc>
                <a:spcPts val="2050"/>
              </a:lnSpc>
            </a:pPr>
            <a:r>
              <a:rPr sz="1800" spc="-10" dirty="0">
                <a:latin typeface="Tahoma"/>
                <a:cs typeface="Tahoma"/>
              </a:rPr>
              <a:t>“Estimation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of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tissue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5" dirty="0">
                <a:latin typeface="Tahoma"/>
                <a:cs typeface="Tahoma"/>
              </a:rPr>
              <a:t>optical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properties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35" dirty="0">
                <a:latin typeface="Tahoma"/>
                <a:cs typeface="Tahoma"/>
              </a:rPr>
              <a:t>between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different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45" dirty="0">
                <a:latin typeface="Tahoma"/>
                <a:cs typeface="Tahoma"/>
              </a:rPr>
              <a:t>grades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and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50" dirty="0">
                <a:latin typeface="Tahoma"/>
                <a:cs typeface="Tahoma"/>
              </a:rPr>
              <a:t>stages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of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5" dirty="0">
                <a:latin typeface="Tahoma"/>
                <a:cs typeface="Tahoma"/>
              </a:rPr>
              <a:t>urothelial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15" dirty="0">
                <a:latin typeface="Tahoma"/>
                <a:cs typeface="Tahoma"/>
              </a:rPr>
              <a:t>carcinoma</a:t>
            </a:r>
            <a:endParaRPr sz="1800" dirty="0">
              <a:latin typeface="Tahoma"/>
              <a:cs typeface="Tahoma"/>
            </a:endParaRPr>
          </a:p>
          <a:p>
            <a:pPr marL="12700" marR="102870">
              <a:lnSpc>
                <a:spcPct val="114599"/>
              </a:lnSpc>
            </a:pPr>
            <a:r>
              <a:rPr sz="1800" spc="-30" dirty="0">
                <a:latin typeface="Tahoma"/>
                <a:cs typeface="Tahoma"/>
              </a:rPr>
              <a:t>using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30" dirty="0">
                <a:latin typeface="Tahoma"/>
                <a:cs typeface="Tahoma"/>
              </a:rPr>
              <a:t>diffuse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reflectance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spectroscopy”Suresh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45" dirty="0">
                <a:latin typeface="Tahoma"/>
                <a:cs typeface="Tahoma"/>
              </a:rPr>
              <a:t>Anand,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Riccardo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Cicchi,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15" dirty="0">
                <a:latin typeface="Tahoma"/>
                <a:cs typeface="Tahoma"/>
              </a:rPr>
              <a:t>Fabrizio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Martelli,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Alfonso</a:t>
            </a:r>
            <a:r>
              <a:rPr sz="1800" spc="-195" dirty="0">
                <a:latin typeface="Tahoma"/>
                <a:cs typeface="Tahoma"/>
              </a:rPr>
              <a:t> </a:t>
            </a:r>
            <a:r>
              <a:rPr sz="1800" spc="-25" dirty="0">
                <a:latin typeface="Tahoma"/>
                <a:cs typeface="Tahoma"/>
              </a:rPr>
              <a:t>Crisci, </a:t>
            </a:r>
            <a:r>
              <a:rPr sz="1800" spc="-550" dirty="0">
                <a:latin typeface="Tahoma"/>
                <a:cs typeface="Tahoma"/>
              </a:rPr>
              <a:t> </a:t>
            </a:r>
            <a:r>
              <a:rPr sz="1800" spc="-15" dirty="0">
                <a:latin typeface="Tahoma"/>
                <a:cs typeface="Tahoma"/>
              </a:rPr>
              <a:t>Gabriella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45" dirty="0">
                <a:latin typeface="Tahoma"/>
                <a:cs typeface="Tahoma"/>
              </a:rPr>
              <a:t>Nesi,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35" dirty="0">
                <a:latin typeface="Tahoma"/>
                <a:cs typeface="Tahoma"/>
              </a:rPr>
              <a:t>Marco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15" dirty="0">
                <a:latin typeface="Tahoma"/>
                <a:cs typeface="Tahoma"/>
              </a:rPr>
              <a:t>Carini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20" dirty="0">
                <a:latin typeface="Tahoma"/>
                <a:cs typeface="Tahoma"/>
              </a:rPr>
              <a:t>and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30" dirty="0">
                <a:latin typeface="Tahoma"/>
                <a:cs typeface="Tahoma"/>
              </a:rPr>
              <a:t>Francesco</a:t>
            </a:r>
            <a:r>
              <a:rPr sz="1800" spc="-200" dirty="0">
                <a:latin typeface="Tahoma"/>
                <a:cs typeface="Tahoma"/>
              </a:rPr>
              <a:t> </a:t>
            </a:r>
            <a:r>
              <a:rPr sz="1800" spc="-30" dirty="0">
                <a:latin typeface="Tahoma"/>
                <a:cs typeface="Tahoma"/>
              </a:rPr>
              <a:t>Saverio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spc="-35" dirty="0">
                <a:latin typeface="Tahoma"/>
                <a:cs typeface="Tahoma"/>
              </a:rPr>
              <a:t>Pavone.</a:t>
            </a:r>
            <a:r>
              <a:rPr sz="1800" spc="-204" dirty="0">
                <a:latin typeface="Tahoma"/>
                <a:cs typeface="Tahoma"/>
              </a:rPr>
              <a:t> </a:t>
            </a:r>
            <a:r>
              <a:rPr sz="1800" u="heavy" spc="-20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4"/>
              </a:rPr>
              <a:t>Paper</a:t>
            </a:r>
            <a:r>
              <a:rPr sz="1800" u="heavy" spc="-204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4"/>
              </a:rPr>
              <a:t> </a:t>
            </a:r>
            <a:r>
              <a:rPr sz="1800" u="heavy" spc="-55" dirty="0">
                <a:solidFill>
                  <a:srgbClr val="0462C1"/>
                </a:solidFill>
                <a:uFill>
                  <a:solidFill>
                    <a:srgbClr val="0462C1"/>
                  </a:solidFill>
                </a:uFill>
                <a:latin typeface="Tahoma"/>
                <a:cs typeface="Tahoma"/>
                <a:hlinkClick r:id="rId4"/>
              </a:rPr>
              <a:t>here</a:t>
            </a:r>
            <a:r>
              <a:rPr sz="1800" spc="-55" dirty="0">
                <a:solidFill>
                  <a:srgbClr val="0462C1"/>
                </a:solidFill>
                <a:latin typeface="Tahoma"/>
                <a:cs typeface="Tahoma"/>
                <a:hlinkClick r:id="rId4"/>
              </a:rPr>
              <a:t>.</a:t>
            </a:r>
            <a:endParaRPr sz="1800" dirty="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653634" y="6283210"/>
            <a:ext cx="3289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Tahoma"/>
                <a:cs typeface="Tahoma"/>
              </a:rPr>
              <a:t>10</a:t>
            </a:r>
            <a:endParaRPr sz="2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259E1-89F0-86B6-6ED9-27CA052F2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7A5E4-0D1B-3104-1110-8A1409A84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7603" y="1599177"/>
            <a:ext cx="10286365" cy="443198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Tumor</a:t>
            </a:r>
            <a:r>
              <a:rPr lang="en-I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margin tracing using Diffuse Reflectance Spectroscopy (DRS) probes represents a cutting-edge approach in the realm of oncologic surgery</a:t>
            </a:r>
          </a:p>
          <a:p>
            <a:endParaRPr lang="en-IN" sz="24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 integration of DRS probes into the surgical workflow enables surgeons to interrogate tissue composition at the molecular level, facilitating rapid and accurate identification of </a:t>
            </a:r>
            <a:r>
              <a:rPr lang="en-IN" sz="24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tumor</a:t>
            </a:r>
            <a:r>
              <a:rPr lang="en-I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margins. These probes, equipped with </a:t>
            </a:r>
            <a:r>
              <a:rPr lang="en-IN" sz="24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fiber</a:t>
            </a:r>
            <a:r>
              <a:rPr lang="en-I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optic sensors, emit light into the tissue and measure the resulting spectral signatures, which are then </a:t>
            </a:r>
            <a:r>
              <a:rPr lang="en-IN" sz="24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analyzed</a:t>
            </a:r>
            <a:r>
              <a:rPr lang="en-I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to determine tissue composition.</a:t>
            </a:r>
          </a:p>
          <a:p>
            <a:endParaRPr lang="en-IN" sz="240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One of the key advantages of DRS-based </a:t>
            </a:r>
            <a:r>
              <a:rPr lang="en-IN" sz="24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tumor</a:t>
            </a:r>
            <a:r>
              <a:rPr lang="en-IN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margin tracing is its ability to provide objective, quantitative data in real time, empowering surgeons to make informed decisions during the surgical procedure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494758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6108731"/>
            <a:ext cx="12125960" cy="749300"/>
            <a:chOff x="0" y="6108731"/>
            <a:chExt cx="12125960" cy="749300"/>
          </a:xfrm>
        </p:grpSpPr>
        <p:sp>
          <p:nvSpPr>
            <p:cNvPr id="3" name="object 3"/>
            <p:cNvSpPr/>
            <p:nvPr/>
          </p:nvSpPr>
          <p:spPr>
            <a:xfrm>
              <a:off x="0" y="6108731"/>
              <a:ext cx="12125960" cy="749300"/>
            </a:xfrm>
            <a:custGeom>
              <a:avLst/>
              <a:gdLst/>
              <a:ahLst/>
              <a:cxnLst/>
              <a:rect l="l" t="t" r="r" b="b"/>
              <a:pathLst>
                <a:path w="12125960" h="749300">
                  <a:moveTo>
                    <a:pt x="0" y="749268"/>
                  </a:moveTo>
                  <a:lnTo>
                    <a:pt x="0" y="0"/>
                  </a:lnTo>
                  <a:lnTo>
                    <a:pt x="12125343" y="0"/>
                  </a:lnTo>
                  <a:lnTo>
                    <a:pt x="12125343" y="749268"/>
                  </a:lnTo>
                  <a:lnTo>
                    <a:pt x="0" y="749268"/>
                  </a:lnTo>
                  <a:close/>
                </a:path>
              </a:pathLst>
            </a:custGeom>
            <a:solidFill>
              <a:srgbClr val="204A8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5747" y="6184363"/>
              <a:ext cx="3238499" cy="59797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3471262" y="6227178"/>
              <a:ext cx="0" cy="542925"/>
            </a:xfrm>
            <a:custGeom>
              <a:avLst/>
              <a:gdLst/>
              <a:ahLst/>
              <a:cxnLst/>
              <a:rect l="l" t="t" r="r" b="b"/>
              <a:pathLst>
                <a:path h="542925">
                  <a:moveTo>
                    <a:pt x="0" y="0"/>
                  </a:moveTo>
                  <a:lnTo>
                    <a:pt x="0" y="542924"/>
                  </a:lnTo>
                </a:path>
                <a:path h="542925">
                  <a:moveTo>
                    <a:pt x="0" y="0"/>
                  </a:moveTo>
                  <a:lnTo>
                    <a:pt x="0" y="542924"/>
                  </a:lnTo>
                </a:path>
              </a:pathLst>
            </a:custGeom>
            <a:ln w="8324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77000" y="2744853"/>
            <a:ext cx="3778492" cy="2609848"/>
          </a:xfrm>
          <a:prstGeom prst="rect">
            <a:avLst/>
          </a:prstGeom>
          <a:ln w="38100">
            <a:solidFill>
              <a:srgbClr val="000000"/>
            </a:solidFill>
          </a:ln>
        </p:spPr>
      </p:pic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11225" y="539730"/>
            <a:ext cx="379602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35" dirty="0"/>
              <a:t>L</a:t>
            </a:r>
            <a:r>
              <a:rPr spc="-100" dirty="0"/>
              <a:t>i</a:t>
            </a:r>
            <a:r>
              <a:rPr spc="-40" dirty="0"/>
              <a:t>t</a:t>
            </a:r>
            <a:r>
              <a:rPr spc="-55" dirty="0"/>
              <a:t>e</a:t>
            </a:r>
            <a:r>
              <a:rPr spc="-175" dirty="0"/>
              <a:t>r</a:t>
            </a:r>
            <a:r>
              <a:rPr spc="-120" dirty="0"/>
              <a:t>a</a:t>
            </a:r>
            <a:r>
              <a:rPr spc="-40" dirty="0"/>
              <a:t>t</a:t>
            </a:r>
            <a:r>
              <a:rPr spc="60" dirty="0"/>
              <a:t>u</a:t>
            </a:r>
            <a:r>
              <a:rPr spc="-175" dirty="0"/>
              <a:t>r</a:t>
            </a:r>
            <a:r>
              <a:rPr spc="25" dirty="0"/>
              <a:t>e</a:t>
            </a:r>
            <a:r>
              <a:rPr spc="-475" dirty="0"/>
              <a:t> </a:t>
            </a:r>
            <a:r>
              <a:rPr spc="-330" dirty="0"/>
              <a:t>S</a:t>
            </a:r>
            <a:r>
              <a:rPr spc="60" dirty="0"/>
              <a:t>u</a:t>
            </a:r>
            <a:r>
              <a:rPr spc="-175" dirty="0"/>
              <a:t>r</a:t>
            </a:r>
            <a:r>
              <a:rPr spc="-260" dirty="0"/>
              <a:t>v</a:t>
            </a:r>
            <a:r>
              <a:rPr spc="-55" dirty="0"/>
              <a:t>e</a:t>
            </a:r>
            <a:r>
              <a:rPr spc="-180" dirty="0"/>
              <a:t>y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988706" y="1275812"/>
            <a:ext cx="9710420" cy="715010"/>
          </a:xfrm>
          <a:prstGeom prst="rect">
            <a:avLst/>
          </a:prstGeom>
        </p:spPr>
        <p:txBody>
          <a:bodyPr vert="horz" wrap="square" lIns="0" tIns="58419" rIns="0" bIns="0" rtlCol="0">
            <a:spAutoFit/>
          </a:bodyPr>
          <a:lstStyle/>
          <a:p>
            <a:pPr marL="12700" marR="5080">
              <a:lnSpc>
                <a:spcPts val="2550"/>
              </a:lnSpc>
              <a:spcBef>
                <a:spcPts val="459"/>
              </a:spcBef>
            </a:pPr>
            <a:r>
              <a:rPr sz="2400" spc="-75" dirty="0">
                <a:latin typeface="Tahoma"/>
                <a:cs typeface="Tahoma"/>
              </a:rPr>
              <a:t>The</a:t>
            </a:r>
            <a:r>
              <a:rPr sz="2400" spc="-265" dirty="0">
                <a:latin typeface="Tahoma"/>
                <a:cs typeface="Tahoma"/>
              </a:rPr>
              <a:t> </a:t>
            </a:r>
            <a:r>
              <a:rPr sz="2400" spc="-15" dirty="0">
                <a:latin typeface="Tahoma"/>
                <a:cs typeface="Tahoma"/>
              </a:rPr>
              <a:t>aim</a:t>
            </a:r>
            <a:r>
              <a:rPr sz="2400" spc="-260" dirty="0">
                <a:latin typeface="Tahoma"/>
                <a:cs typeface="Tahoma"/>
              </a:rPr>
              <a:t> </a:t>
            </a:r>
            <a:r>
              <a:rPr sz="2400" spc="-35" dirty="0">
                <a:latin typeface="Tahoma"/>
                <a:cs typeface="Tahoma"/>
              </a:rPr>
              <a:t>of</a:t>
            </a:r>
            <a:r>
              <a:rPr sz="2400" spc="-260" dirty="0">
                <a:latin typeface="Tahoma"/>
                <a:cs typeface="Tahoma"/>
              </a:rPr>
              <a:t> </a:t>
            </a:r>
            <a:r>
              <a:rPr sz="2400" spc="-65" dirty="0">
                <a:latin typeface="Tahoma"/>
                <a:cs typeface="Tahoma"/>
              </a:rPr>
              <a:t>surgery</a:t>
            </a:r>
            <a:r>
              <a:rPr sz="2400" spc="-265" dirty="0">
                <a:latin typeface="Tahoma"/>
                <a:cs typeface="Tahoma"/>
              </a:rPr>
              <a:t> </a:t>
            </a:r>
            <a:r>
              <a:rPr sz="2400" spc="-15" dirty="0">
                <a:latin typeface="Tahoma"/>
                <a:cs typeface="Tahoma"/>
              </a:rPr>
              <a:t>is</a:t>
            </a:r>
            <a:r>
              <a:rPr sz="2400" spc="-260" dirty="0">
                <a:latin typeface="Tahoma"/>
                <a:cs typeface="Tahoma"/>
              </a:rPr>
              <a:t> </a:t>
            </a:r>
            <a:r>
              <a:rPr sz="2400" spc="-35" dirty="0">
                <a:latin typeface="Tahoma"/>
                <a:cs typeface="Tahoma"/>
              </a:rPr>
              <a:t>for</a:t>
            </a:r>
            <a:r>
              <a:rPr sz="2400" spc="-260" dirty="0">
                <a:latin typeface="Tahoma"/>
                <a:cs typeface="Tahoma"/>
              </a:rPr>
              <a:t> </a:t>
            </a:r>
            <a:r>
              <a:rPr sz="2400" spc="-15" dirty="0">
                <a:latin typeface="Tahoma"/>
                <a:cs typeface="Tahoma"/>
              </a:rPr>
              <a:t>complete</a:t>
            </a:r>
            <a:r>
              <a:rPr sz="2400" spc="-260" dirty="0">
                <a:latin typeface="Tahoma"/>
                <a:cs typeface="Tahoma"/>
              </a:rPr>
              <a:t> </a:t>
            </a:r>
            <a:r>
              <a:rPr sz="2400" spc="-30" dirty="0">
                <a:latin typeface="Tahoma"/>
                <a:cs typeface="Tahoma"/>
              </a:rPr>
              <a:t>resection</a:t>
            </a:r>
            <a:r>
              <a:rPr sz="2400" spc="-265" dirty="0">
                <a:latin typeface="Tahoma"/>
                <a:cs typeface="Tahoma"/>
              </a:rPr>
              <a:t> </a:t>
            </a:r>
            <a:r>
              <a:rPr sz="2400" spc="-35" dirty="0">
                <a:latin typeface="Tahoma"/>
                <a:cs typeface="Tahoma"/>
              </a:rPr>
              <a:t>of</a:t>
            </a:r>
            <a:r>
              <a:rPr sz="2400" spc="-260" dirty="0">
                <a:latin typeface="Tahoma"/>
                <a:cs typeface="Tahoma"/>
              </a:rPr>
              <a:t> </a:t>
            </a:r>
            <a:r>
              <a:rPr sz="2400" spc="-35" dirty="0">
                <a:latin typeface="Tahoma"/>
                <a:cs typeface="Tahoma"/>
              </a:rPr>
              <a:t>the</a:t>
            </a:r>
            <a:r>
              <a:rPr sz="2400" spc="-260" dirty="0">
                <a:latin typeface="Tahoma"/>
                <a:cs typeface="Tahoma"/>
              </a:rPr>
              <a:t> </a:t>
            </a:r>
            <a:r>
              <a:rPr sz="2400" spc="-20" dirty="0">
                <a:latin typeface="Tahoma"/>
                <a:cs typeface="Tahoma"/>
              </a:rPr>
              <a:t>tumor</a:t>
            </a:r>
            <a:r>
              <a:rPr sz="2400" spc="-260" dirty="0">
                <a:latin typeface="Tahoma"/>
                <a:cs typeface="Tahoma"/>
              </a:rPr>
              <a:t> </a:t>
            </a:r>
            <a:r>
              <a:rPr sz="2400" spc="-15" dirty="0">
                <a:latin typeface="Tahoma"/>
                <a:cs typeface="Tahoma"/>
              </a:rPr>
              <a:t>with</a:t>
            </a:r>
            <a:r>
              <a:rPr sz="2400" spc="-265" dirty="0">
                <a:latin typeface="Tahoma"/>
                <a:cs typeface="Tahoma"/>
              </a:rPr>
              <a:t> </a:t>
            </a:r>
            <a:r>
              <a:rPr sz="2400" spc="-25" dirty="0">
                <a:latin typeface="Tahoma"/>
                <a:cs typeface="Tahoma"/>
              </a:rPr>
              <a:t>clear</a:t>
            </a:r>
            <a:r>
              <a:rPr sz="2400" spc="-260" dirty="0">
                <a:latin typeface="Tahoma"/>
                <a:cs typeface="Tahoma"/>
              </a:rPr>
              <a:t> </a:t>
            </a:r>
            <a:r>
              <a:rPr sz="2400" spc="-55" dirty="0">
                <a:latin typeface="Tahoma"/>
                <a:cs typeface="Tahoma"/>
              </a:rPr>
              <a:t>margins, </a:t>
            </a:r>
            <a:r>
              <a:rPr sz="2400" spc="-740" dirty="0">
                <a:latin typeface="Tahoma"/>
                <a:cs typeface="Tahoma"/>
              </a:rPr>
              <a:t> </a:t>
            </a:r>
            <a:r>
              <a:rPr sz="2400" spc="-15" dirty="0">
                <a:latin typeface="Tahoma"/>
                <a:cs typeface="Tahoma"/>
              </a:rPr>
              <a:t>while</a:t>
            </a:r>
            <a:r>
              <a:rPr sz="2400" spc="-270" dirty="0">
                <a:latin typeface="Tahoma"/>
                <a:cs typeface="Tahoma"/>
              </a:rPr>
              <a:t> </a:t>
            </a:r>
            <a:r>
              <a:rPr sz="2400" spc="-45" dirty="0">
                <a:latin typeface="Tahoma"/>
                <a:cs typeface="Tahoma"/>
              </a:rPr>
              <a:t>preserving</a:t>
            </a:r>
            <a:r>
              <a:rPr sz="2400" spc="-270" dirty="0">
                <a:latin typeface="Tahoma"/>
                <a:cs typeface="Tahoma"/>
              </a:rPr>
              <a:t> </a:t>
            </a:r>
            <a:r>
              <a:rPr sz="2400" spc="-60" dirty="0">
                <a:latin typeface="Tahoma"/>
                <a:cs typeface="Tahoma"/>
              </a:rPr>
              <a:t>as</a:t>
            </a:r>
            <a:r>
              <a:rPr sz="2400" spc="-270" dirty="0">
                <a:latin typeface="Tahoma"/>
                <a:cs typeface="Tahoma"/>
              </a:rPr>
              <a:t> </a:t>
            </a:r>
            <a:r>
              <a:rPr sz="2400" spc="-30" dirty="0">
                <a:latin typeface="Tahoma"/>
                <a:cs typeface="Tahoma"/>
              </a:rPr>
              <a:t>much</a:t>
            </a:r>
            <a:r>
              <a:rPr sz="2400" spc="-270" dirty="0">
                <a:latin typeface="Tahoma"/>
                <a:cs typeface="Tahoma"/>
              </a:rPr>
              <a:t> </a:t>
            </a:r>
            <a:r>
              <a:rPr sz="2400" spc="-30" dirty="0">
                <a:latin typeface="Tahoma"/>
                <a:cs typeface="Tahoma"/>
              </a:rPr>
              <a:t>surrounding</a:t>
            </a:r>
            <a:r>
              <a:rPr sz="2400" spc="-270" dirty="0">
                <a:latin typeface="Tahoma"/>
                <a:cs typeface="Tahoma"/>
              </a:rPr>
              <a:t> </a:t>
            </a:r>
            <a:r>
              <a:rPr sz="2400" spc="-30" dirty="0">
                <a:latin typeface="Tahoma"/>
                <a:cs typeface="Tahoma"/>
              </a:rPr>
              <a:t>healthy</a:t>
            </a:r>
            <a:r>
              <a:rPr sz="2400" spc="-270" dirty="0">
                <a:latin typeface="Tahoma"/>
                <a:cs typeface="Tahoma"/>
              </a:rPr>
              <a:t> </a:t>
            </a:r>
            <a:r>
              <a:rPr sz="2400" spc="-35" dirty="0">
                <a:latin typeface="Tahoma"/>
                <a:cs typeface="Tahoma"/>
              </a:rPr>
              <a:t>tissue</a:t>
            </a:r>
            <a:r>
              <a:rPr sz="2400" spc="-270" dirty="0">
                <a:latin typeface="Tahoma"/>
                <a:cs typeface="Tahoma"/>
              </a:rPr>
              <a:t> </a:t>
            </a:r>
            <a:r>
              <a:rPr sz="2400" spc="-60" dirty="0">
                <a:latin typeface="Tahoma"/>
                <a:cs typeface="Tahoma"/>
              </a:rPr>
              <a:t>as</a:t>
            </a:r>
            <a:r>
              <a:rPr sz="2400" spc="-270" dirty="0">
                <a:latin typeface="Tahoma"/>
                <a:cs typeface="Tahoma"/>
              </a:rPr>
              <a:t> </a:t>
            </a:r>
            <a:r>
              <a:rPr sz="2400" spc="-25" dirty="0">
                <a:latin typeface="Tahoma"/>
                <a:cs typeface="Tahoma"/>
              </a:rPr>
              <a:t>possible.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644014" y="6283220"/>
            <a:ext cx="1771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Tahoma"/>
                <a:cs typeface="Tahoma"/>
              </a:rPr>
              <a:t>2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3686067" y="6192759"/>
            <a:ext cx="756602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spc="-104" baseline="-12345" dirty="0">
                <a:solidFill>
                  <a:srgbClr val="FFFFFF"/>
                </a:solidFill>
                <a:latin typeface="Lucida Sans Unicode"/>
                <a:cs typeface="Lucida Sans Unicode"/>
              </a:rPr>
              <a:t>1.</a:t>
            </a:r>
            <a:r>
              <a:rPr sz="1350" spc="569" baseline="-1234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Gkouzionis,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55" dirty="0">
                <a:solidFill>
                  <a:srgbClr val="FFFFFF"/>
                </a:solidFill>
                <a:latin typeface="Verdana"/>
                <a:cs typeface="Verdana"/>
              </a:rPr>
              <a:t>I.;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Nazarian,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55" dirty="0">
                <a:solidFill>
                  <a:srgbClr val="FFFFFF"/>
                </a:solidFill>
                <a:latin typeface="Verdana"/>
                <a:cs typeface="Verdana"/>
              </a:rPr>
              <a:t>S.;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Kawka,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M.;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Darzi,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55" dirty="0">
                <a:solidFill>
                  <a:srgbClr val="FFFFFF"/>
                </a:solidFill>
                <a:latin typeface="Verdana"/>
                <a:cs typeface="Verdana"/>
              </a:rPr>
              <a:t>A.;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0" dirty="0">
                <a:solidFill>
                  <a:srgbClr val="FFFFFF"/>
                </a:solidFill>
                <a:latin typeface="Verdana"/>
                <a:cs typeface="Verdana"/>
              </a:rPr>
              <a:t>Patel,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N.;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Peters,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C.J.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Elson,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D.S.(2022)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“Real-time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tracking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6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diﬀuse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reflectance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spectroscopy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probe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00" dirty="0">
                <a:solidFill>
                  <a:srgbClr val="FFFFFF"/>
                </a:solidFill>
                <a:latin typeface="Verdana"/>
                <a:cs typeface="Verdana"/>
              </a:rPr>
              <a:t>used</a:t>
            </a:r>
            <a:endParaRPr sz="90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685114" y="6273484"/>
            <a:ext cx="7208520" cy="479425"/>
          </a:xfrm>
          <a:prstGeom prst="rect">
            <a:avLst/>
          </a:prstGeom>
        </p:spPr>
        <p:txBody>
          <a:bodyPr vert="horz" wrap="square" lIns="0" tIns="46355" rIns="0" bIns="0" rtlCol="0">
            <a:spAutoFit/>
          </a:bodyPr>
          <a:lstStyle/>
          <a:p>
            <a:pPr marL="184785">
              <a:lnSpc>
                <a:spcPct val="100000"/>
              </a:lnSpc>
              <a:spcBef>
                <a:spcPts val="365"/>
              </a:spcBef>
            </a:pP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60" dirty="0">
                <a:solidFill>
                  <a:srgbClr val="FFFFFF"/>
                </a:solidFill>
                <a:latin typeface="Verdana"/>
                <a:cs typeface="Verdana"/>
              </a:rPr>
              <a:t>aid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65" dirty="0">
                <a:solidFill>
                  <a:srgbClr val="FFFFFF"/>
                </a:solidFill>
                <a:latin typeface="Verdana"/>
                <a:cs typeface="Verdana"/>
              </a:rPr>
              <a:t>histological</a:t>
            </a:r>
            <a:r>
              <a:rPr sz="900" i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0" dirty="0">
                <a:solidFill>
                  <a:srgbClr val="FFFFFF"/>
                </a:solidFill>
                <a:latin typeface="Verdana"/>
                <a:cs typeface="Verdana"/>
              </a:rPr>
              <a:t>validation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margin</a:t>
            </a:r>
            <a:r>
              <a:rPr sz="900" i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05" dirty="0">
                <a:solidFill>
                  <a:srgbClr val="FFFFFF"/>
                </a:solidFill>
                <a:latin typeface="Verdana"/>
                <a:cs typeface="Verdana"/>
              </a:rPr>
              <a:t>assessment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900" i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upper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gastrointestinal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cancer</a:t>
            </a:r>
            <a:r>
              <a:rPr sz="900" i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resection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surgery.”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27(2)</a:t>
            </a:r>
            <a:r>
              <a:rPr sz="900" i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14" dirty="0">
                <a:solidFill>
                  <a:srgbClr val="FFFFFF"/>
                </a:solidFill>
                <a:latin typeface="Verdana"/>
                <a:cs typeface="Verdana"/>
              </a:rPr>
              <a:t>pp.3-5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1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900" dirty="0">
              <a:latin typeface="Verdana"/>
              <a:cs typeface="Verdana"/>
            </a:endParaRPr>
          </a:p>
          <a:p>
            <a:pPr marL="184785" marR="5080" indent="-172720">
              <a:lnSpc>
                <a:spcPts val="880"/>
              </a:lnSpc>
              <a:spcBef>
                <a:spcPts val="459"/>
              </a:spcBef>
            </a:pPr>
            <a:r>
              <a:rPr sz="900" spc="-65" dirty="0">
                <a:solidFill>
                  <a:srgbClr val="FFFFFF"/>
                </a:solidFill>
                <a:latin typeface="Lucida Sans Unicode"/>
                <a:cs typeface="Lucida Sans Unicode"/>
              </a:rPr>
              <a:t>2.</a:t>
            </a:r>
            <a:r>
              <a:rPr sz="900" spc="15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900" i="1" spc="-100" dirty="0">
                <a:solidFill>
                  <a:srgbClr val="FFFFFF"/>
                </a:solidFill>
                <a:latin typeface="Verdana"/>
                <a:cs typeface="Verdana"/>
              </a:rPr>
              <a:t>Anand,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55" dirty="0">
                <a:solidFill>
                  <a:srgbClr val="FFFFFF"/>
                </a:solidFill>
                <a:latin typeface="Verdana"/>
                <a:cs typeface="Verdana"/>
              </a:rPr>
              <a:t>S.;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Cicchi,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R.;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0" dirty="0">
                <a:solidFill>
                  <a:srgbClr val="FFFFFF"/>
                </a:solidFill>
                <a:latin typeface="Verdana"/>
                <a:cs typeface="Verdana"/>
              </a:rPr>
              <a:t>Martelli,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F.;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Crisci,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55" dirty="0">
                <a:solidFill>
                  <a:srgbClr val="FFFFFF"/>
                </a:solidFill>
                <a:latin typeface="Verdana"/>
                <a:cs typeface="Verdana"/>
              </a:rPr>
              <a:t>A.;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Nesi,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60" dirty="0">
                <a:solidFill>
                  <a:srgbClr val="FFFFFF"/>
                </a:solidFill>
                <a:latin typeface="Verdana"/>
                <a:cs typeface="Verdana"/>
              </a:rPr>
              <a:t>G.;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Carini,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M.;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Pavone,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F.S.“Estimation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tissue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60" dirty="0">
                <a:solidFill>
                  <a:srgbClr val="FFFFFF"/>
                </a:solidFill>
                <a:latin typeface="Verdana"/>
                <a:cs typeface="Verdana"/>
              </a:rPr>
              <a:t>optical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properties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diﬀerent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grades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stages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900" i="1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0" dirty="0">
                <a:solidFill>
                  <a:srgbClr val="FFFFFF"/>
                </a:solidFill>
                <a:latin typeface="Verdana"/>
                <a:cs typeface="Verdana"/>
              </a:rPr>
              <a:t>urothelial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carcinoma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using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diﬀuse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reflectance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spectroscopy”.</a:t>
            </a:r>
            <a:endParaRPr sz="900" dirty="0">
              <a:latin typeface="Verdana"/>
              <a:cs typeface="Verdana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71600" y="2744852"/>
            <a:ext cx="3778492" cy="2609849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43660" y="1367112"/>
            <a:ext cx="4676774" cy="412432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1644109" y="6283210"/>
            <a:ext cx="1771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Tahoma"/>
                <a:cs typeface="Tahoma"/>
              </a:rPr>
              <a:t>3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11225" y="545445"/>
            <a:ext cx="44665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25" dirty="0"/>
              <a:t>S</a:t>
            </a:r>
            <a:r>
              <a:rPr spc="75" dirty="0"/>
              <a:t>c</a:t>
            </a:r>
            <a:r>
              <a:rPr spc="80" dirty="0"/>
              <a:t>h</a:t>
            </a:r>
            <a:r>
              <a:rPr spc="-50" dirty="0"/>
              <a:t>e</a:t>
            </a:r>
            <a:r>
              <a:rPr spc="240" dirty="0"/>
              <a:t>m</a:t>
            </a:r>
            <a:r>
              <a:rPr spc="-114" dirty="0"/>
              <a:t>a</a:t>
            </a:r>
            <a:r>
              <a:rPr spc="-35" dirty="0"/>
              <a:t>t</a:t>
            </a:r>
            <a:r>
              <a:rPr spc="-95" dirty="0"/>
              <a:t>i</a:t>
            </a:r>
            <a:r>
              <a:rPr spc="150" dirty="0"/>
              <a:t>c</a:t>
            </a:r>
            <a:r>
              <a:rPr spc="-470" dirty="0"/>
              <a:t> </a:t>
            </a:r>
            <a:r>
              <a:rPr spc="120" dirty="0"/>
              <a:t>D</a:t>
            </a:r>
            <a:r>
              <a:rPr spc="-95" dirty="0"/>
              <a:t>i</a:t>
            </a:r>
            <a:r>
              <a:rPr spc="-114" dirty="0"/>
              <a:t>a</a:t>
            </a:r>
            <a:r>
              <a:rPr spc="150" dirty="0"/>
              <a:t>g</a:t>
            </a:r>
            <a:r>
              <a:rPr spc="-170" dirty="0"/>
              <a:t>r</a:t>
            </a:r>
            <a:r>
              <a:rPr spc="-114" dirty="0"/>
              <a:t>a</a:t>
            </a:r>
            <a:r>
              <a:rPr spc="315" dirty="0"/>
              <a:t>m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3857700" y="6192759"/>
            <a:ext cx="5567680" cy="505459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600075">
              <a:lnSpc>
                <a:spcPts val="900"/>
              </a:lnSpc>
              <a:spcBef>
                <a:spcPts val="280"/>
              </a:spcBef>
            </a:pP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Light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00" dirty="0">
                <a:solidFill>
                  <a:srgbClr val="FFFFFF"/>
                </a:solidFill>
                <a:latin typeface="Verdana"/>
                <a:cs typeface="Verdana"/>
              </a:rPr>
              <a:t>Source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 https://www.oceaninsight.com/products/light-sources/vis-and-nir-light-sources/hl-2000-hp/ </a:t>
            </a:r>
            <a:r>
              <a:rPr sz="900" i="1" spc="-3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00" dirty="0">
                <a:solidFill>
                  <a:srgbClr val="FFFFFF"/>
                </a:solidFill>
                <a:latin typeface="Verdana"/>
                <a:cs typeface="Verdana"/>
              </a:rPr>
              <a:t>Spectrometer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900" i="1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00" dirty="0">
                <a:solidFill>
                  <a:srgbClr val="FFFFFF"/>
                </a:solidFill>
                <a:latin typeface="Verdana"/>
                <a:cs typeface="Verdana"/>
              </a:rPr>
              <a:t>https://www.photonics.com/</a:t>
            </a:r>
            <a:endParaRPr sz="900" dirty="0">
              <a:latin typeface="Verdana"/>
              <a:cs typeface="Verdana"/>
            </a:endParaRPr>
          </a:p>
          <a:p>
            <a:pPr marL="12700" marR="5080">
              <a:lnSpc>
                <a:spcPts val="900"/>
              </a:lnSpc>
            </a:pP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Laptop</a:t>
            </a:r>
            <a:r>
              <a:rPr sz="900" i="1" spc="-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900" i="1" spc="-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00" dirty="0">
                <a:solidFill>
                  <a:srgbClr val="FFFFFF"/>
                </a:solidFill>
                <a:latin typeface="Verdana"/>
                <a:cs typeface="Verdana"/>
              </a:rPr>
              <a:t>https://www.vectorstock.com/royalty-free-vector/continuous-line-drawing-a-modern-laptop-vector-24919986 </a:t>
            </a:r>
            <a:r>
              <a:rPr sz="900" i="1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00" dirty="0">
                <a:solidFill>
                  <a:srgbClr val="FFFFFF"/>
                </a:solidFill>
                <a:latin typeface="Verdana"/>
                <a:cs typeface="Verdana"/>
              </a:rPr>
              <a:t>Camera</a:t>
            </a:r>
            <a:r>
              <a:rPr sz="900" i="1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https://www.canstockphoto.jp/illustration/gopro.html</a:t>
            </a:r>
            <a:endParaRPr sz="9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37628" y="866272"/>
            <a:ext cx="425450" cy="4658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40"/>
              </a:lnSpc>
            </a:pPr>
            <a:r>
              <a:rPr sz="1300" b="1" spc="-110" dirty="0">
                <a:latin typeface="Tahoma"/>
                <a:cs typeface="Tahoma"/>
              </a:rPr>
              <a:t>S</a:t>
            </a:r>
            <a:r>
              <a:rPr sz="1300" b="1" spc="-20" dirty="0">
                <a:latin typeface="Tahoma"/>
                <a:cs typeface="Tahoma"/>
              </a:rPr>
              <a:t>.</a:t>
            </a:r>
            <a:r>
              <a:rPr sz="1300" b="1" spc="-125" dirty="0">
                <a:latin typeface="Tahoma"/>
                <a:cs typeface="Tahoma"/>
              </a:rPr>
              <a:t> </a:t>
            </a:r>
            <a:r>
              <a:rPr sz="1300" b="1" spc="-145" dirty="0">
                <a:latin typeface="Tahoma"/>
                <a:cs typeface="Tahoma"/>
              </a:rPr>
              <a:t>N</a:t>
            </a:r>
            <a:r>
              <a:rPr sz="1300" b="1" spc="-90" dirty="0">
                <a:latin typeface="Tahoma"/>
                <a:cs typeface="Tahoma"/>
              </a:rPr>
              <a:t>o</a:t>
            </a:r>
            <a:r>
              <a:rPr sz="1300" b="1" spc="-20" dirty="0">
                <a:latin typeface="Tahoma"/>
                <a:cs typeface="Tahoma"/>
              </a:rPr>
              <a:t>.</a:t>
            </a:r>
            <a:endParaRPr sz="13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100">
              <a:latin typeface="Tahoma"/>
              <a:cs typeface="Tahoma"/>
            </a:endParaRPr>
          </a:p>
          <a:p>
            <a:pPr marL="18415" algn="ctr">
              <a:lnSpc>
                <a:spcPct val="100000"/>
              </a:lnSpc>
            </a:pPr>
            <a:r>
              <a:rPr sz="1100" spc="-60" dirty="0"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 marL="18415" algn="ctr">
              <a:lnSpc>
                <a:spcPct val="100000"/>
              </a:lnSpc>
              <a:spcBef>
                <a:spcPts val="890"/>
              </a:spcBef>
            </a:pPr>
            <a:r>
              <a:rPr sz="1100" spc="-60" dirty="0"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 marL="18415" algn="ctr">
              <a:lnSpc>
                <a:spcPct val="100000"/>
              </a:lnSpc>
              <a:spcBef>
                <a:spcPts val="890"/>
              </a:spcBef>
            </a:pPr>
            <a:r>
              <a:rPr sz="1100" spc="-60" dirty="0"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 marL="18415" algn="ctr">
              <a:lnSpc>
                <a:spcPct val="100000"/>
              </a:lnSpc>
              <a:spcBef>
                <a:spcPts val="890"/>
              </a:spcBef>
            </a:pPr>
            <a:r>
              <a:rPr sz="1100" spc="-60" dirty="0">
                <a:latin typeface="Tahoma"/>
                <a:cs typeface="Tahoma"/>
              </a:rPr>
              <a:t>4.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 marL="18415" algn="ctr">
              <a:lnSpc>
                <a:spcPct val="100000"/>
              </a:lnSpc>
              <a:spcBef>
                <a:spcPts val="890"/>
              </a:spcBef>
            </a:pPr>
            <a:r>
              <a:rPr sz="1100" spc="-60" dirty="0">
                <a:latin typeface="Tahoma"/>
                <a:cs typeface="Tahoma"/>
              </a:rPr>
              <a:t>5.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 marL="18415" algn="ctr">
              <a:lnSpc>
                <a:spcPct val="100000"/>
              </a:lnSpc>
              <a:spcBef>
                <a:spcPts val="890"/>
              </a:spcBef>
            </a:pPr>
            <a:r>
              <a:rPr sz="1100" spc="-60" dirty="0">
                <a:latin typeface="Tahoma"/>
                <a:cs typeface="Tahoma"/>
              </a:rPr>
              <a:t>6.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 marL="18415" algn="ctr">
              <a:lnSpc>
                <a:spcPct val="100000"/>
              </a:lnSpc>
              <a:spcBef>
                <a:spcPts val="890"/>
              </a:spcBef>
            </a:pPr>
            <a:r>
              <a:rPr sz="1100" spc="-60" dirty="0">
                <a:latin typeface="Tahoma"/>
                <a:cs typeface="Tahoma"/>
              </a:rPr>
              <a:t>7.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 marL="18415" algn="ctr">
              <a:lnSpc>
                <a:spcPct val="100000"/>
              </a:lnSpc>
              <a:spcBef>
                <a:spcPts val="890"/>
              </a:spcBef>
            </a:pPr>
            <a:r>
              <a:rPr sz="1100" spc="-60" dirty="0">
                <a:latin typeface="Tahoma"/>
                <a:cs typeface="Tahoma"/>
              </a:rPr>
              <a:t>8.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 marL="18415" algn="ctr">
              <a:lnSpc>
                <a:spcPct val="100000"/>
              </a:lnSpc>
              <a:spcBef>
                <a:spcPts val="890"/>
              </a:spcBef>
            </a:pPr>
            <a:r>
              <a:rPr sz="1100" spc="-60" dirty="0">
                <a:latin typeface="Tahoma"/>
                <a:cs typeface="Tahoma"/>
              </a:rPr>
              <a:t>9.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67108" y="866272"/>
            <a:ext cx="1833880" cy="4658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40"/>
              </a:lnSpc>
            </a:pPr>
            <a:r>
              <a:rPr sz="1300" b="1" spc="-75" dirty="0">
                <a:latin typeface="Tahoma"/>
                <a:cs typeface="Tahoma"/>
              </a:rPr>
              <a:t>Specifications</a:t>
            </a:r>
            <a:endParaRPr sz="1300">
              <a:latin typeface="Tahoma"/>
              <a:cs typeface="Tahoma"/>
            </a:endParaRPr>
          </a:p>
          <a:p>
            <a:pPr marR="742950">
              <a:lnSpc>
                <a:spcPts val="3900"/>
              </a:lnSpc>
              <a:spcBef>
                <a:spcPts val="520"/>
              </a:spcBef>
            </a:pPr>
            <a:r>
              <a:rPr sz="1100" spc="-135" dirty="0">
                <a:latin typeface="Tahoma"/>
                <a:cs typeface="Tahoma"/>
              </a:rPr>
              <a:t>W</a:t>
            </a:r>
            <a:r>
              <a:rPr sz="1100" spc="-30" dirty="0">
                <a:latin typeface="Tahoma"/>
                <a:cs typeface="Tahoma"/>
              </a:rPr>
              <a:t>a</a:t>
            </a:r>
            <a:r>
              <a:rPr sz="1100" spc="-40" dirty="0">
                <a:latin typeface="Tahoma"/>
                <a:cs typeface="Tahoma"/>
              </a:rPr>
              <a:t>ve</a:t>
            </a:r>
            <a:r>
              <a:rPr sz="1100" spc="20" dirty="0">
                <a:latin typeface="Tahoma"/>
                <a:cs typeface="Tahoma"/>
              </a:rPr>
              <a:t>l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20" dirty="0">
                <a:latin typeface="Tahoma"/>
                <a:cs typeface="Tahoma"/>
              </a:rPr>
              <a:t>n</a:t>
            </a:r>
            <a:r>
              <a:rPr sz="1100" spc="-60" dirty="0">
                <a:latin typeface="Tahoma"/>
                <a:cs typeface="Tahoma"/>
              </a:rPr>
              <a:t>g</a:t>
            </a:r>
            <a:r>
              <a:rPr sz="1100" spc="-5" dirty="0">
                <a:latin typeface="Tahoma"/>
                <a:cs typeface="Tahoma"/>
              </a:rPr>
              <a:t>t</a:t>
            </a:r>
            <a:r>
              <a:rPr sz="1100" spc="-15" dirty="0">
                <a:latin typeface="Tahoma"/>
                <a:cs typeface="Tahoma"/>
              </a:rPr>
              <a:t>h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R</a:t>
            </a:r>
            <a:r>
              <a:rPr sz="1100" spc="-30" dirty="0">
                <a:latin typeface="Tahoma"/>
                <a:cs typeface="Tahoma"/>
              </a:rPr>
              <a:t>a</a:t>
            </a:r>
            <a:r>
              <a:rPr sz="1100" spc="-20" dirty="0">
                <a:latin typeface="Tahoma"/>
                <a:cs typeface="Tahoma"/>
              </a:rPr>
              <a:t>n</a:t>
            </a:r>
            <a:r>
              <a:rPr sz="1100" spc="-60" dirty="0">
                <a:latin typeface="Tahoma"/>
                <a:cs typeface="Tahoma"/>
              </a:rPr>
              <a:t>g</a:t>
            </a:r>
            <a:r>
              <a:rPr sz="1100" spc="-25" dirty="0">
                <a:latin typeface="Tahoma"/>
                <a:cs typeface="Tahoma"/>
              </a:rPr>
              <a:t>e  Source</a:t>
            </a:r>
            <a:endParaRPr sz="1100">
              <a:latin typeface="Tahoma"/>
              <a:cs typeface="Tahoma"/>
            </a:endParaRPr>
          </a:p>
          <a:p>
            <a:pPr marR="531495">
              <a:lnSpc>
                <a:spcPts val="3900"/>
              </a:lnSpc>
            </a:pPr>
            <a:r>
              <a:rPr sz="1100" spc="-30" dirty="0">
                <a:latin typeface="Tahoma"/>
                <a:cs typeface="Tahoma"/>
              </a:rPr>
              <a:t>N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20" dirty="0">
                <a:latin typeface="Tahoma"/>
                <a:cs typeface="Tahoma"/>
              </a:rPr>
              <a:t>m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20" dirty="0">
                <a:latin typeface="Tahoma"/>
                <a:cs typeface="Tahoma"/>
              </a:rPr>
              <a:t>n</a:t>
            </a:r>
            <a:r>
              <a:rPr sz="1100" spc="-30" dirty="0">
                <a:latin typeface="Tahoma"/>
                <a:cs typeface="Tahoma"/>
              </a:rPr>
              <a:t>a</a:t>
            </a:r>
            <a:r>
              <a:rPr sz="1100" spc="25" dirty="0">
                <a:latin typeface="Tahoma"/>
                <a:cs typeface="Tahoma"/>
              </a:rPr>
              <a:t>l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B</a:t>
            </a:r>
            <a:r>
              <a:rPr sz="1100" spc="-20" dirty="0">
                <a:latin typeface="Tahoma"/>
                <a:cs typeface="Tahoma"/>
              </a:rPr>
              <a:t>u</a:t>
            </a:r>
            <a:r>
              <a:rPr sz="1100" spc="20" dirty="0">
                <a:latin typeface="Tahoma"/>
                <a:cs typeface="Tahoma"/>
              </a:rPr>
              <a:t>l</a:t>
            </a:r>
            <a:r>
              <a:rPr sz="1100" dirty="0">
                <a:latin typeface="Tahoma"/>
                <a:cs typeface="Tahoma"/>
              </a:rPr>
              <a:t>b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10" dirty="0">
                <a:latin typeface="Tahoma"/>
                <a:cs typeface="Tahoma"/>
              </a:rPr>
              <a:t>P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35" dirty="0">
                <a:latin typeface="Tahoma"/>
                <a:cs typeface="Tahoma"/>
              </a:rPr>
              <a:t>w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15" dirty="0">
                <a:latin typeface="Tahoma"/>
                <a:cs typeface="Tahoma"/>
              </a:rPr>
              <a:t>r  </a:t>
            </a:r>
            <a:r>
              <a:rPr sz="1100" spc="-60" dirty="0">
                <a:latin typeface="Tahoma"/>
                <a:cs typeface="Tahoma"/>
              </a:rPr>
              <a:t>T</a:t>
            </a:r>
            <a:r>
              <a:rPr sz="1100" spc="-40" dirty="0">
                <a:latin typeface="Tahoma"/>
                <a:cs typeface="Tahoma"/>
              </a:rPr>
              <a:t>y</a:t>
            </a:r>
            <a:r>
              <a:rPr sz="1100" spc="-5" dirty="0">
                <a:latin typeface="Tahoma"/>
                <a:cs typeface="Tahoma"/>
              </a:rPr>
              <a:t>p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15" dirty="0">
                <a:latin typeface="Tahoma"/>
                <a:cs typeface="Tahoma"/>
              </a:rPr>
              <a:t>c</a:t>
            </a:r>
            <a:r>
              <a:rPr sz="1100" spc="-30" dirty="0">
                <a:latin typeface="Tahoma"/>
                <a:cs typeface="Tahoma"/>
              </a:rPr>
              <a:t>a</a:t>
            </a:r>
            <a:r>
              <a:rPr sz="1100" spc="25" dirty="0">
                <a:latin typeface="Tahoma"/>
                <a:cs typeface="Tahoma"/>
              </a:rPr>
              <a:t>l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O</a:t>
            </a:r>
            <a:r>
              <a:rPr sz="1100" spc="-20" dirty="0">
                <a:latin typeface="Tahoma"/>
                <a:cs typeface="Tahoma"/>
              </a:rPr>
              <a:t>u</a:t>
            </a:r>
            <a:r>
              <a:rPr sz="1100" spc="-5" dirty="0">
                <a:latin typeface="Tahoma"/>
                <a:cs typeface="Tahoma"/>
              </a:rPr>
              <a:t>tp</a:t>
            </a:r>
            <a:r>
              <a:rPr sz="1100" spc="-20" dirty="0">
                <a:latin typeface="Tahoma"/>
                <a:cs typeface="Tahoma"/>
              </a:rPr>
              <a:t>u</a:t>
            </a:r>
            <a:r>
              <a:rPr sz="1100" dirty="0">
                <a:latin typeface="Tahoma"/>
                <a:cs typeface="Tahoma"/>
              </a:rPr>
              <a:t>t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10" dirty="0">
                <a:latin typeface="Tahoma"/>
                <a:cs typeface="Tahoma"/>
              </a:rPr>
              <a:t>P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35" dirty="0">
                <a:latin typeface="Tahoma"/>
                <a:cs typeface="Tahoma"/>
              </a:rPr>
              <a:t>w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15" dirty="0">
                <a:latin typeface="Tahoma"/>
                <a:cs typeface="Tahoma"/>
              </a:rPr>
              <a:t>r  </a:t>
            </a:r>
            <a:r>
              <a:rPr sz="1100" spc="-40" dirty="0">
                <a:latin typeface="Tahoma"/>
                <a:cs typeface="Tahoma"/>
              </a:rPr>
              <a:t>C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20" dirty="0">
                <a:latin typeface="Tahoma"/>
                <a:cs typeface="Tahoma"/>
              </a:rPr>
              <a:t>l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15" dirty="0">
                <a:latin typeface="Tahoma"/>
                <a:cs typeface="Tahoma"/>
              </a:rPr>
              <a:t>r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20" dirty="0">
                <a:latin typeface="Tahoma"/>
                <a:cs typeface="Tahoma"/>
              </a:rPr>
              <a:t>m</a:t>
            </a:r>
            <a:r>
              <a:rPr sz="1100" spc="-5" dirty="0">
                <a:latin typeface="Tahoma"/>
                <a:cs typeface="Tahoma"/>
              </a:rPr>
              <a:t>p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20" dirty="0">
                <a:latin typeface="Tahoma"/>
                <a:cs typeface="Tahoma"/>
              </a:rPr>
              <a:t>r</a:t>
            </a:r>
            <a:r>
              <a:rPr sz="1100" spc="-30" dirty="0">
                <a:latin typeface="Tahoma"/>
                <a:cs typeface="Tahoma"/>
              </a:rPr>
              <a:t>a</a:t>
            </a:r>
            <a:r>
              <a:rPr sz="1100" spc="-5" dirty="0">
                <a:latin typeface="Tahoma"/>
                <a:cs typeface="Tahoma"/>
              </a:rPr>
              <a:t>t</a:t>
            </a:r>
            <a:r>
              <a:rPr sz="1100" spc="-20" dirty="0">
                <a:latin typeface="Tahoma"/>
                <a:cs typeface="Tahoma"/>
              </a:rPr>
              <a:t>ur</a:t>
            </a:r>
            <a:r>
              <a:rPr sz="1100" spc="-25" dirty="0">
                <a:latin typeface="Tahoma"/>
                <a:cs typeface="Tahoma"/>
              </a:rPr>
              <a:t>e  </a:t>
            </a:r>
            <a:r>
              <a:rPr sz="1100" spc="-75" dirty="0">
                <a:latin typeface="Tahoma"/>
                <a:cs typeface="Tahoma"/>
              </a:rPr>
              <a:t>D</a:t>
            </a:r>
            <a:r>
              <a:rPr sz="1100" spc="-20" dirty="0">
                <a:latin typeface="Tahoma"/>
                <a:cs typeface="Tahoma"/>
              </a:rPr>
              <a:t>r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35" dirty="0">
                <a:latin typeface="Tahoma"/>
                <a:cs typeface="Tahoma"/>
              </a:rPr>
              <a:t>f</a:t>
            </a:r>
            <a:r>
              <a:rPr sz="1100" dirty="0">
                <a:latin typeface="Tahoma"/>
                <a:cs typeface="Tahoma"/>
              </a:rPr>
              <a:t>t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30" dirty="0">
                <a:latin typeface="Tahoma"/>
                <a:cs typeface="Tahoma"/>
              </a:rPr>
              <a:t>f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O</a:t>
            </a:r>
            <a:r>
              <a:rPr sz="1100" spc="-5" dirty="0">
                <a:latin typeface="Tahoma"/>
                <a:cs typeface="Tahoma"/>
              </a:rPr>
              <a:t>pt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15" dirty="0">
                <a:latin typeface="Tahoma"/>
                <a:cs typeface="Tahoma"/>
              </a:rPr>
              <a:t>c</a:t>
            </a:r>
            <a:r>
              <a:rPr sz="1100" spc="-30" dirty="0">
                <a:latin typeface="Tahoma"/>
                <a:cs typeface="Tahoma"/>
              </a:rPr>
              <a:t>a</a:t>
            </a:r>
            <a:r>
              <a:rPr sz="1100" spc="25" dirty="0">
                <a:latin typeface="Tahoma"/>
                <a:cs typeface="Tahoma"/>
              </a:rPr>
              <a:t>l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O</a:t>
            </a:r>
            <a:r>
              <a:rPr sz="1100" spc="-20" dirty="0">
                <a:latin typeface="Tahoma"/>
                <a:cs typeface="Tahoma"/>
              </a:rPr>
              <a:t>u</a:t>
            </a:r>
            <a:r>
              <a:rPr sz="1100" spc="-5" dirty="0">
                <a:latin typeface="Tahoma"/>
                <a:cs typeface="Tahoma"/>
              </a:rPr>
              <a:t>tp</a:t>
            </a:r>
            <a:r>
              <a:rPr sz="1100" spc="-20" dirty="0">
                <a:latin typeface="Tahoma"/>
                <a:cs typeface="Tahoma"/>
              </a:rPr>
              <a:t>u</a:t>
            </a:r>
            <a:r>
              <a:rPr sz="1100" dirty="0">
                <a:latin typeface="Tahoma"/>
                <a:cs typeface="Tahoma"/>
              </a:rPr>
              <a:t>t  </a:t>
            </a:r>
            <a:r>
              <a:rPr sz="1100" spc="-35" dirty="0">
                <a:latin typeface="Tahoma"/>
                <a:cs typeface="Tahoma"/>
              </a:rPr>
              <a:t>S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20" dirty="0">
                <a:latin typeface="Tahoma"/>
                <a:cs typeface="Tahoma"/>
              </a:rPr>
              <a:t>ur</a:t>
            </a:r>
            <a:r>
              <a:rPr sz="1100" spc="-15" dirty="0">
                <a:latin typeface="Tahoma"/>
                <a:cs typeface="Tahoma"/>
              </a:rPr>
              <a:t>c</a:t>
            </a:r>
            <a:r>
              <a:rPr sz="1100" spc="-35" dirty="0">
                <a:latin typeface="Tahoma"/>
                <a:cs typeface="Tahoma"/>
              </a:rPr>
              <a:t>e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L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35" dirty="0">
                <a:latin typeface="Tahoma"/>
                <a:cs typeface="Tahoma"/>
              </a:rPr>
              <a:t>f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5" dirty="0">
                <a:latin typeface="Tahoma"/>
                <a:cs typeface="Tahoma"/>
              </a:rPr>
              <a:t>t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20" dirty="0">
                <a:latin typeface="Tahoma"/>
                <a:cs typeface="Tahoma"/>
              </a:rPr>
              <a:t>m</a:t>
            </a:r>
            <a:r>
              <a:rPr sz="1100" spc="-35" dirty="0">
                <a:latin typeface="Tahoma"/>
                <a:cs typeface="Tahoma"/>
              </a:rPr>
              <a:t>e</a:t>
            </a:r>
            <a:endParaRPr sz="1100">
              <a:latin typeface="Tahoma"/>
              <a:cs typeface="Tahoma"/>
            </a:endParaRPr>
          </a:p>
          <a:p>
            <a:pPr>
              <a:lnSpc>
                <a:spcPts val="3900"/>
              </a:lnSpc>
            </a:pPr>
            <a:r>
              <a:rPr sz="1100" spc="-10" dirty="0">
                <a:latin typeface="Tahoma"/>
                <a:cs typeface="Tahoma"/>
              </a:rPr>
              <a:t>Stability</a:t>
            </a:r>
            <a:r>
              <a:rPr sz="1100" spc="-1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of</a:t>
            </a:r>
            <a:r>
              <a:rPr sz="1100" spc="-1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Light</a:t>
            </a:r>
            <a:r>
              <a:rPr sz="1100" spc="-12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Source</a:t>
            </a:r>
            <a:r>
              <a:rPr sz="1100" spc="-12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Output </a:t>
            </a:r>
            <a:r>
              <a:rPr sz="1100" spc="-330" dirty="0">
                <a:latin typeface="Tahoma"/>
                <a:cs typeface="Tahoma"/>
              </a:rPr>
              <a:t> </a:t>
            </a:r>
            <a:r>
              <a:rPr sz="1100" spc="-135" dirty="0">
                <a:latin typeface="Tahoma"/>
                <a:cs typeface="Tahoma"/>
              </a:rPr>
              <a:t>W</a:t>
            </a:r>
            <a:r>
              <a:rPr sz="1100" spc="-30" dirty="0">
                <a:latin typeface="Tahoma"/>
                <a:cs typeface="Tahoma"/>
              </a:rPr>
              <a:t>a</a:t>
            </a:r>
            <a:r>
              <a:rPr sz="1100" spc="-20" dirty="0">
                <a:latin typeface="Tahoma"/>
                <a:cs typeface="Tahoma"/>
              </a:rPr>
              <a:t>rm</a:t>
            </a:r>
            <a:r>
              <a:rPr sz="1100" spc="-65" dirty="0">
                <a:latin typeface="Tahoma"/>
                <a:cs typeface="Tahoma"/>
              </a:rPr>
              <a:t>-</a:t>
            </a:r>
            <a:r>
              <a:rPr sz="1100" spc="-20" dirty="0">
                <a:latin typeface="Tahoma"/>
                <a:cs typeface="Tahoma"/>
              </a:rPr>
              <a:t>u</a:t>
            </a:r>
            <a:r>
              <a:rPr sz="1100" dirty="0">
                <a:latin typeface="Tahoma"/>
                <a:cs typeface="Tahoma"/>
              </a:rPr>
              <a:t>p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20" dirty="0">
                <a:latin typeface="Tahoma"/>
                <a:cs typeface="Tahoma"/>
              </a:rPr>
              <a:t>m</a:t>
            </a:r>
            <a:r>
              <a:rPr sz="1100" spc="-35" dirty="0">
                <a:latin typeface="Tahoma"/>
                <a:cs typeface="Tahoma"/>
              </a:rPr>
              <a:t>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69911" y="866272"/>
            <a:ext cx="1926589" cy="4658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40"/>
              </a:lnSpc>
            </a:pPr>
            <a:r>
              <a:rPr sz="1300" b="1" spc="-100" dirty="0">
                <a:latin typeface="Tahoma"/>
                <a:cs typeface="Tahoma"/>
              </a:rPr>
              <a:t>Measurements</a:t>
            </a:r>
            <a:endParaRPr sz="13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r>
              <a:rPr sz="1100" spc="-60" dirty="0">
                <a:latin typeface="Tahoma"/>
                <a:cs typeface="Tahoma"/>
              </a:rPr>
              <a:t>360</a:t>
            </a:r>
            <a:r>
              <a:rPr sz="1100" spc="-20" dirty="0">
                <a:latin typeface="Tahoma"/>
                <a:cs typeface="Tahoma"/>
              </a:rPr>
              <a:t>n</a:t>
            </a:r>
            <a:r>
              <a:rPr sz="1100" spc="-15" dirty="0">
                <a:latin typeface="Tahoma"/>
                <a:cs typeface="Tahoma"/>
              </a:rPr>
              <a:t>m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-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2</a:t>
            </a:r>
            <a:r>
              <a:rPr sz="1100" spc="-65" dirty="0">
                <a:latin typeface="Tahoma"/>
                <a:cs typeface="Tahoma"/>
              </a:rPr>
              <a:t>.</a:t>
            </a:r>
            <a:r>
              <a:rPr sz="1100" spc="-60" dirty="0">
                <a:latin typeface="Tahoma"/>
                <a:cs typeface="Tahoma"/>
              </a:rPr>
              <a:t>4</a:t>
            </a:r>
            <a:r>
              <a:rPr sz="1100" spc="-15" dirty="0">
                <a:latin typeface="Tahoma"/>
                <a:cs typeface="Tahoma"/>
              </a:rPr>
              <a:t>μm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295500"/>
              </a:lnSpc>
            </a:pPr>
            <a:r>
              <a:rPr sz="1100" spc="-35" dirty="0">
                <a:latin typeface="Tahoma"/>
                <a:cs typeface="Tahoma"/>
              </a:rPr>
              <a:t>H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60" dirty="0">
                <a:latin typeface="Tahoma"/>
                <a:cs typeface="Tahoma"/>
              </a:rPr>
              <a:t>g</a:t>
            </a:r>
            <a:r>
              <a:rPr sz="1100" spc="-20" dirty="0">
                <a:latin typeface="Tahoma"/>
                <a:cs typeface="Tahoma"/>
              </a:rPr>
              <a:t>h</a:t>
            </a:r>
            <a:r>
              <a:rPr sz="1100" spc="-65" dirty="0">
                <a:latin typeface="Tahoma"/>
                <a:cs typeface="Tahoma"/>
              </a:rPr>
              <a:t>-</a:t>
            </a:r>
            <a:r>
              <a:rPr sz="1100" spc="-5" dirty="0">
                <a:latin typeface="Tahoma"/>
                <a:cs typeface="Tahoma"/>
              </a:rPr>
              <a:t>p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35" dirty="0">
                <a:latin typeface="Tahoma"/>
                <a:cs typeface="Tahoma"/>
              </a:rPr>
              <a:t>w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20" dirty="0">
                <a:latin typeface="Tahoma"/>
                <a:cs typeface="Tahoma"/>
              </a:rPr>
              <a:t>r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dirty="0">
                <a:latin typeface="Tahoma"/>
                <a:cs typeface="Tahoma"/>
              </a:rPr>
              <a:t>d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</a:t>
            </a:r>
            <a:r>
              <a:rPr sz="1100" spc="-20" dirty="0">
                <a:latin typeface="Tahoma"/>
                <a:cs typeface="Tahoma"/>
              </a:rPr>
              <a:t>un</a:t>
            </a:r>
            <a:r>
              <a:rPr sz="1100" spc="-60" dirty="0">
                <a:latin typeface="Tahoma"/>
                <a:cs typeface="Tahoma"/>
              </a:rPr>
              <a:t>g</a:t>
            </a:r>
            <a:r>
              <a:rPr sz="1100" spc="-35" dirty="0">
                <a:latin typeface="Tahoma"/>
                <a:cs typeface="Tahoma"/>
              </a:rPr>
              <a:t>s</a:t>
            </a:r>
            <a:r>
              <a:rPr sz="1100" spc="-5" dirty="0">
                <a:latin typeface="Tahoma"/>
                <a:cs typeface="Tahoma"/>
              </a:rPr>
              <a:t>t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15" dirty="0">
                <a:latin typeface="Tahoma"/>
                <a:cs typeface="Tahoma"/>
              </a:rPr>
              <a:t>n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H</a:t>
            </a:r>
            <a:r>
              <a:rPr sz="1100" spc="-30" dirty="0">
                <a:latin typeface="Tahoma"/>
                <a:cs typeface="Tahoma"/>
              </a:rPr>
              <a:t>a</a:t>
            </a:r>
            <a:r>
              <a:rPr sz="1100" spc="20" dirty="0">
                <a:latin typeface="Tahoma"/>
                <a:cs typeface="Tahoma"/>
              </a:rPr>
              <a:t>l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60" dirty="0">
                <a:latin typeface="Tahoma"/>
                <a:cs typeface="Tahoma"/>
              </a:rPr>
              <a:t>g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10" dirty="0">
                <a:latin typeface="Tahoma"/>
                <a:cs typeface="Tahoma"/>
              </a:rPr>
              <a:t>n  </a:t>
            </a:r>
            <a:r>
              <a:rPr sz="1100" spc="-60" dirty="0">
                <a:latin typeface="Tahoma"/>
                <a:cs typeface="Tahoma"/>
              </a:rPr>
              <a:t>2</a:t>
            </a: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130" dirty="0">
                <a:latin typeface="Tahoma"/>
                <a:cs typeface="Tahoma"/>
              </a:rPr>
              <a:t>W</a:t>
            </a:r>
            <a:endParaRPr sz="1100">
              <a:latin typeface="Tahoma"/>
              <a:cs typeface="Tahoma"/>
            </a:endParaRPr>
          </a:p>
          <a:p>
            <a:pPr marR="1490980">
              <a:lnSpc>
                <a:spcPct val="295500"/>
              </a:lnSpc>
            </a:pPr>
            <a:r>
              <a:rPr sz="1100" spc="-60" dirty="0">
                <a:latin typeface="Tahoma"/>
                <a:cs typeface="Tahoma"/>
              </a:rPr>
              <a:t>8</a:t>
            </a:r>
            <a:r>
              <a:rPr sz="1100" spc="-65" dirty="0">
                <a:latin typeface="Tahoma"/>
                <a:cs typeface="Tahoma"/>
              </a:rPr>
              <a:t>.</a:t>
            </a:r>
            <a:r>
              <a:rPr sz="1100" spc="-55" dirty="0">
                <a:latin typeface="Tahoma"/>
                <a:cs typeface="Tahoma"/>
              </a:rPr>
              <a:t>8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m</a:t>
            </a:r>
            <a:r>
              <a:rPr sz="1100" spc="-75" dirty="0">
                <a:latin typeface="Tahoma"/>
                <a:cs typeface="Tahoma"/>
              </a:rPr>
              <a:t>W  </a:t>
            </a:r>
            <a:r>
              <a:rPr sz="1100" spc="-60" dirty="0">
                <a:latin typeface="Tahoma"/>
                <a:cs typeface="Tahoma"/>
              </a:rPr>
              <a:t>300</a:t>
            </a: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K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890"/>
              </a:spcBef>
            </a:pPr>
            <a:r>
              <a:rPr sz="1100" spc="-260" dirty="0">
                <a:latin typeface="Tahoma"/>
                <a:cs typeface="Tahoma"/>
              </a:rPr>
              <a:t>&lt;</a:t>
            </a:r>
            <a:r>
              <a:rPr sz="1100" spc="-60" dirty="0">
                <a:latin typeface="Tahoma"/>
                <a:cs typeface="Tahoma"/>
              </a:rPr>
              <a:t>0</a:t>
            </a:r>
            <a:r>
              <a:rPr sz="1100" spc="-65" dirty="0">
                <a:latin typeface="Tahoma"/>
                <a:cs typeface="Tahoma"/>
              </a:rPr>
              <a:t>.</a:t>
            </a:r>
            <a:r>
              <a:rPr sz="1100" spc="-60" dirty="0">
                <a:latin typeface="Tahoma"/>
                <a:cs typeface="Tahoma"/>
              </a:rPr>
              <a:t>1</a:t>
            </a:r>
            <a:r>
              <a:rPr sz="1100" spc="-170" dirty="0">
                <a:latin typeface="Tahoma"/>
                <a:cs typeface="Tahoma"/>
              </a:rPr>
              <a:t>%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5" dirty="0">
                <a:latin typeface="Tahoma"/>
                <a:cs typeface="Tahoma"/>
              </a:rPr>
              <a:t>p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15" dirty="0">
                <a:latin typeface="Tahoma"/>
                <a:cs typeface="Tahoma"/>
              </a:rPr>
              <a:t>r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h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20" dirty="0">
                <a:latin typeface="Tahoma"/>
                <a:cs typeface="Tahoma"/>
              </a:rPr>
              <a:t>u</a:t>
            </a:r>
            <a:r>
              <a:rPr sz="1100" spc="-15" dirty="0">
                <a:latin typeface="Tahoma"/>
                <a:cs typeface="Tahoma"/>
              </a:rPr>
              <a:t>r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890"/>
              </a:spcBef>
            </a:pPr>
            <a:r>
              <a:rPr sz="1100" spc="-60" dirty="0">
                <a:latin typeface="Tahoma"/>
                <a:cs typeface="Tahoma"/>
              </a:rPr>
              <a:t>100</a:t>
            </a: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h</a:t>
            </a:r>
            <a:r>
              <a:rPr sz="1100" spc="-10" dirty="0">
                <a:latin typeface="Tahoma"/>
                <a:cs typeface="Tahoma"/>
              </a:rPr>
              <a:t>o</a:t>
            </a:r>
            <a:r>
              <a:rPr sz="1100" spc="-20" dirty="0">
                <a:latin typeface="Tahoma"/>
                <a:cs typeface="Tahoma"/>
              </a:rPr>
              <a:t>ur</a:t>
            </a:r>
            <a:r>
              <a:rPr sz="1100" spc="-30" dirty="0">
                <a:latin typeface="Tahoma"/>
                <a:cs typeface="Tahoma"/>
              </a:rPr>
              <a:t>s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95" dirty="0">
                <a:latin typeface="Tahoma"/>
                <a:cs typeface="Tahoma"/>
              </a:rPr>
              <a:t>(</a:t>
            </a:r>
            <a:r>
              <a:rPr sz="1100" spc="-5" dirty="0">
                <a:latin typeface="Tahoma"/>
                <a:cs typeface="Tahoma"/>
              </a:rPr>
              <a:t>t</a:t>
            </a:r>
            <a:r>
              <a:rPr sz="1100" spc="-40" dirty="0">
                <a:latin typeface="Tahoma"/>
                <a:cs typeface="Tahoma"/>
              </a:rPr>
              <a:t>y</a:t>
            </a:r>
            <a:r>
              <a:rPr sz="1100" spc="-5" dirty="0">
                <a:latin typeface="Tahoma"/>
                <a:cs typeface="Tahoma"/>
              </a:rPr>
              <a:t>p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15" dirty="0">
                <a:latin typeface="Tahoma"/>
                <a:cs typeface="Tahoma"/>
              </a:rPr>
              <a:t>c</a:t>
            </a:r>
            <a:r>
              <a:rPr sz="1100" spc="-30" dirty="0">
                <a:latin typeface="Tahoma"/>
                <a:cs typeface="Tahoma"/>
              </a:rPr>
              <a:t>a</a:t>
            </a:r>
            <a:r>
              <a:rPr sz="1100" spc="20" dirty="0">
                <a:latin typeface="Tahoma"/>
                <a:cs typeface="Tahoma"/>
              </a:rPr>
              <a:t>l</a:t>
            </a:r>
            <a:r>
              <a:rPr sz="1100" spc="-90" dirty="0"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4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990"/>
              </a:spcBef>
            </a:pPr>
            <a:r>
              <a:rPr sz="1000" spc="-55" dirty="0">
                <a:latin typeface="Tahoma"/>
                <a:cs typeface="Tahoma"/>
              </a:rPr>
              <a:t>0.25</a:t>
            </a:r>
            <a:r>
              <a:rPr sz="1000" spc="-155" dirty="0">
                <a:latin typeface="Tahoma"/>
                <a:cs typeface="Tahoma"/>
              </a:rPr>
              <a:t>%</a:t>
            </a:r>
            <a:r>
              <a:rPr sz="1000" spc="-114" dirty="0">
                <a:latin typeface="Tahoma"/>
                <a:cs typeface="Tahoma"/>
              </a:rPr>
              <a:t> </a:t>
            </a:r>
            <a:r>
              <a:rPr sz="1000" spc="-5" dirty="0">
                <a:latin typeface="Tahoma"/>
                <a:cs typeface="Tahoma"/>
              </a:rPr>
              <a:t>p</a:t>
            </a:r>
            <a:r>
              <a:rPr sz="1000" spc="-40" dirty="0">
                <a:latin typeface="Tahoma"/>
                <a:cs typeface="Tahoma"/>
              </a:rPr>
              <a:t>e</a:t>
            </a:r>
            <a:r>
              <a:rPr sz="1000" spc="-30" dirty="0">
                <a:latin typeface="Tahoma"/>
                <a:cs typeface="Tahoma"/>
              </a:rPr>
              <a:t>a</a:t>
            </a:r>
            <a:r>
              <a:rPr sz="1000" spc="-10" dirty="0">
                <a:latin typeface="Tahoma"/>
                <a:cs typeface="Tahoma"/>
              </a:rPr>
              <a:t>k</a:t>
            </a:r>
            <a:r>
              <a:rPr sz="1000" spc="-55" dirty="0">
                <a:latin typeface="Tahoma"/>
                <a:cs typeface="Tahoma"/>
              </a:rPr>
              <a:t>-</a:t>
            </a:r>
            <a:r>
              <a:rPr sz="1000" dirty="0">
                <a:latin typeface="Tahoma"/>
                <a:cs typeface="Tahoma"/>
              </a:rPr>
              <a:t>t</a:t>
            </a:r>
            <a:r>
              <a:rPr sz="1000" spc="-10" dirty="0">
                <a:latin typeface="Tahoma"/>
                <a:cs typeface="Tahoma"/>
              </a:rPr>
              <a:t>o</a:t>
            </a:r>
            <a:r>
              <a:rPr sz="1000" spc="-55" dirty="0">
                <a:latin typeface="Tahoma"/>
                <a:cs typeface="Tahoma"/>
              </a:rPr>
              <a:t>-</a:t>
            </a:r>
            <a:r>
              <a:rPr sz="1000" spc="-5" dirty="0">
                <a:latin typeface="Tahoma"/>
                <a:cs typeface="Tahoma"/>
              </a:rPr>
              <a:t>p</a:t>
            </a:r>
            <a:r>
              <a:rPr sz="1000" spc="-40" dirty="0">
                <a:latin typeface="Tahoma"/>
                <a:cs typeface="Tahoma"/>
              </a:rPr>
              <a:t>e</a:t>
            </a:r>
            <a:r>
              <a:rPr sz="1000" spc="-30" dirty="0">
                <a:latin typeface="Tahoma"/>
                <a:cs typeface="Tahoma"/>
              </a:rPr>
              <a:t>a</a:t>
            </a:r>
            <a:r>
              <a:rPr sz="1000" spc="-5" dirty="0">
                <a:latin typeface="Tahoma"/>
                <a:cs typeface="Tahoma"/>
              </a:rPr>
              <a:t>k</a:t>
            </a:r>
            <a:endParaRPr sz="10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2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95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r>
              <a:rPr sz="1100" spc="-60" dirty="0">
                <a:latin typeface="Tahoma"/>
                <a:cs typeface="Tahoma"/>
              </a:rPr>
              <a:t>1</a:t>
            </a:r>
            <a:r>
              <a:rPr sz="1100" spc="-55" dirty="0">
                <a:latin typeface="Tahoma"/>
                <a:cs typeface="Tahoma"/>
              </a:rPr>
              <a:t>0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m</a:t>
            </a:r>
            <a:r>
              <a:rPr sz="1100" spc="10" dirty="0">
                <a:latin typeface="Tahoma"/>
                <a:cs typeface="Tahoma"/>
              </a:rPr>
              <a:t>i</a:t>
            </a:r>
            <a:r>
              <a:rPr sz="1100" spc="-20" dirty="0">
                <a:latin typeface="Tahoma"/>
                <a:cs typeface="Tahoma"/>
              </a:rPr>
              <a:t>nu</a:t>
            </a:r>
            <a:r>
              <a:rPr sz="1100" spc="-5" dirty="0">
                <a:latin typeface="Tahoma"/>
                <a:cs typeface="Tahoma"/>
              </a:rPr>
              <a:t>t</a:t>
            </a:r>
            <a:r>
              <a:rPr sz="1100" spc="-40" dirty="0">
                <a:latin typeface="Tahoma"/>
                <a:cs typeface="Tahoma"/>
              </a:rPr>
              <a:t>e</a:t>
            </a:r>
            <a:r>
              <a:rPr sz="1100" spc="-30" dirty="0">
                <a:latin typeface="Tahoma"/>
                <a:cs typeface="Tahoma"/>
              </a:rPr>
              <a:t>s</a:t>
            </a:r>
            <a:endParaRPr sz="1100">
              <a:latin typeface="Tahoma"/>
              <a:cs typeface="Tahoma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7405955"/>
              </p:ext>
            </p:extLst>
          </p:nvPr>
        </p:nvGraphicFramePr>
        <p:xfrm>
          <a:off x="2085228" y="685800"/>
          <a:ext cx="8002270" cy="500061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296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027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699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292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  <a:alpha val="29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solidFill>
                      <a:schemeClr val="tx2">
                        <a:lumMod val="20000"/>
                        <a:lumOff val="80000"/>
                        <a:alpha val="29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2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2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2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2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2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52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52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52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529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99ABFF"/>
                      </a:solidFill>
                      <a:prstDash val="solid"/>
                    </a:lnL>
                    <a:lnR w="19050">
                      <a:solidFill>
                        <a:srgbClr val="99ABFF"/>
                      </a:solidFill>
                      <a:prstDash val="solid"/>
                    </a:lnR>
                    <a:lnT w="19050">
                      <a:solidFill>
                        <a:srgbClr val="99ABFF"/>
                      </a:solidFill>
                      <a:prstDash val="solid"/>
                    </a:lnT>
                    <a:lnB w="19050">
                      <a:solidFill>
                        <a:srgbClr val="99ABFF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11644109" y="6283211"/>
            <a:ext cx="1771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Tahoma"/>
                <a:cs typeface="Tahoma"/>
              </a:rPr>
              <a:t>5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351621" y="0"/>
            <a:ext cx="94564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29" dirty="0"/>
              <a:t>T</a:t>
            </a:r>
            <a:r>
              <a:rPr spc="65" dirty="0"/>
              <a:t>u</a:t>
            </a:r>
            <a:r>
              <a:rPr spc="80" dirty="0"/>
              <a:t>n</a:t>
            </a:r>
            <a:r>
              <a:rPr spc="150" dirty="0"/>
              <a:t>g</a:t>
            </a:r>
            <a:r>
              <a:rPr spc="-195" dirty="0"/>
              <a:t>s</a:t>
            </a:r>
            <a:r>
              <a:rPr spc="-35" dirty="0"/>
              <a:t>t</a:t>
            </a:r>
            <a:r>
              <a:rPr spc="-50" dirty="0"/>
              <a:t>e</a:t>
            </a:r>
            <a:r>
              <a:rPr spc="155" dirty="0"/>
              <a:t>n</a:t>
            </a:r>
            <a:r>
              <a:rPr spc="-470" dirty="0"/>
              <a:t> </a:t>
            </a:r>
            <a:r>
              <a:rPr spc="145" dirty="0"/>
              <a:t>H</a:t>
            </a:r>
            <a:r>
              <a:rPr spc="-114" dirty="0"/>
              <a:t>a</a:t>
            </a:r>
            <a:r>
              <a:rPr spc="-95" dirty="0"/>
              <a:t>l</a:t>
            </a:r>
            <a:r>
              <a:rPr spc="-5" dirty="0"/>
              <a:t>o</a:t>
            </a:r>
            <a:r>
              <a:rPr spc="150" dirty="0"/>
              <a:t>g</a:t>
            </a:r>
            <a:r>
              <a:rPr spc="-50" dirty="0"/>
              <a:t>e</a:t>
            </a:r>
            <a:r>
              <a:rPr spc="155" dirty="0"/>
              <a:t>n</a:t>
            </a:r>
            <a:r>
              <a:rPr spc="-470" dirty="0"/>
              <a:t> </a:t>
            </a:r>
            <a:r>
              <a:rPr spc="40" dirty="0"/>
              <a:t>L</a:t>
            </a:r>
            <a:r>
              <a:rPr spc="-95" dirty="0"/>
              <a:t>i</a:t>
            </a:r>
            <a:r>
              <a:rPr spc="150" dirty="0"/>
              <a:t>g</a:t>
            </a:r>
            <a:r>
              <a:rPr spc="80" dirty="0"/>
              <a:t>h</a:t>
            </a:r>
            <a:r>
              <a:rPr spc="40" dirty="0"/>
              <a:t>t</a:t>
            </a:r>
            <a:r>
              <a:rPr spc="-470" dirty="0"/>
              <a:t> </a:t>
            </a:r>
            <a:r>
              <a:rPr spc="-325" dirty="0"/>
              <a:t>S</a:t>
            </a:r>
            <a:r>
              <a:rPr spc="-5" dirty="0"/>
              <a:t>o</a:t>
            </a:r>
            <a:r>
              <a:rPr spc="65" dirty="0"/>
              <a:t>u</a:t>
            </a:r>
            <a:r>
              <a:rPr spc="-170" dirty="0"/>
              <a:t>r</a:t>
            </a:r>
            <a:r>
              <a:rPr spc="75" dirty="0"/>
              <a:t>c</a:t>
            </a:r>
            <a:r>
              <a:rPr spc="25" dirty="0"/>
              <a:t>e</a:t>
            </a:r>
            <a:r>
              <a:rPr spc="-470" dirty="0"/>
              <a:t> </a:t>
            </a:r>
            <a:r>
              <a:rPr spc="335" dirty="0"/>
              <a:t>P</a:t>
            </a:r>
            <a:r>
              <a:rPr spc="-170" dirty="0"/>
              <a:t>r</a:t>
            </a:r>
            <a:r>
              <a:rPr spc="-5" dirty="0"/>
              <a:t>o</a:t>
            </a:r>
            <a:r>
              <a:rPr spc="120" dirty="0"/>
              <a:t>p</a:t>
            </a:r>
            <a:r>
              <a:rPr spc="-50" dirty="0"/>
              <a:t>e</a:t>
            </a:r>
            <a:r>
              <a:rPr spc="-170" dirty="0"/>
              <a:t>r</a:t>
            </a:r>
            <a:r>
              <a:rPr spc="-35" dirty="0"/>
              <a:t>t</a:t>
            </a:r>
            <a:r>
              <a:rPr spc="-95" dirty="0"/>
              <a:t>i</a:t>
            </a:r>
            <a:r>
              <a:rPr spc="-50" dirty="0"/>
              <a:t>e</a:t>
            </a:r>
            <a:r>
              <a:rPr spc="-120" dirty="0"/>
              <a:t>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3812588" y="6277687"/>
            <a:ext cx="3453129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i="1" spc="-120" dirty="0">
                <a:solidFill>
                  <a:srgbClr val="FFFFFF"/>
                </a:solidFill>
                <a:latin typeface="Verdana"/>
                <a:cs typeface="Verdana"/>
              </a:rPr>
              <a:t>Ocean</a:t>
            </a:r>
            <a:r>
              <a:rPr sz="1100" i="1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100" i="1" spc="-120" dirty="0">
                <a:solidFill>
                  <a:srgbClr val="FFFFFF"/>
                </a:solidFill>
                <a:latin typeface="Verdana"/>
                <a:cs typeface="Verdana"/>
              </a:rPr>
              <a:t>Insight,</a:t>
            </a:r>
            <a:r>
              <a:rPr sz="1100" i="1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100" i="1" spc="-114" dirty="0">
                <a:solidFill>
                  <a:srgbClr val="FFFFFF"/>
                </a:solidFill>
                <a:latin typeface="Verdana"/>
                <a:cs typeface="Verdana"/>
              </a:rPr>
              <a:t>"Tungsten</a:t>
            </a:r>
            <a:r>
              <a:rPr sz="1100" i="1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100" i="1" spc="-105" dirty="0">
                <a:solidFill>
                  <a:srgbClr val="FFFFFF"/>
                </a:solidFill>
                <a:latin typeface="Verdana"/>
                <a:cs typeface="Verdana"/>
              </a:rPr>
              <a:t>Halogen</a:t>
            </a:r>
            <a:r>
              <a:rPr sz="1100" i="1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100" i="1" spc="-95" dirty="0">
                <a:solidFill>
                  <a:srgbClr val="FFFFFF"/>
                </a:solidFill>
                <a:latin typeface="Verdana"/>
                <a:cs typeface="Verdana"/>
              </a:rPr>
              <a:t>Light</a:t>
            </a:r>
            <a:r>
              <a:rPr sz="1100" i="1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100" i="1" spc="-130" dirty="0">
                <a:solidFill>
                  <a:srgbClr val="FFFFFF"/>
                </a:solidFill>
                <a:latin typeface="Verdana"/>
                <a:cs typeface="Verdana"/>
              </a:rPr>
              <a:t>Source</a:t>
            </a:r>
            <a:r>
              <a:rPr sz="1100" i="1" spc="-1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100" i="1" spc="-145" dirty="0">
                <a:solidFill>
                  <a:srgbClr val="FFFFFF"/>
                </a:solidFill>
                <a:latin typeface="Verdana"/>
                <a:cs typeface="Verdana"/>
              </a:rPr>
              <a:t>HL-2000-HP"</a:t>
            </a:r>
            <a:endParaRPr sz="11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72691" y="1374537"/>
            <a:ext cx="8107898" cy="4111987"/>
          </a:xfrm>
          <a:prstGeom prst="rect">
            <a:avLst/>
          </a:prstGeom>
          <a:ln w="38100">
            <a:solidFill>
              <a:srgbClr val="000000"/>
            </a:solidFill>
          </a:ln>
        </p:spPr>
      </p:pic>
      <p:sp>
        <p:nvSpPr>
          <p:cNvPr id="5" name="object 5"/>
          <p:cNvSpPr txBox="1"/>
          <p:nvPr/>
        </p:nvSpPr>
        <p:spPr>
          <a:xfrm>
            <a:off x="11644109" y="6283210"/>
            <a:ext cx="1771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Tahoma"/>
                <a:cs typeface="Tahoma"/>
              </a:rPr>
              <a:t>6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673099" y="368300"/>
            <a:ext cx="4018279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10" dirty="0"/>
              <a:t>O</a:t>
            </a:r>
            <a:r>
              <a:rPr spc="120" dirty="0"/>
              <a:t>p</a:t>
            </a:r>
            <a:r>
              <a:rPr spc="-35" dirty="0"/>
              <a:t>t</a:t>
            </a:r>
            <a:r>
              <a:rPr spc="-95" dirty="0"/>
              <a:t>i</a:t>
            </a:r>
            <a:r>
              <a:rPr spc="75" dirty="0"/>
              <a:t>c</a:t>
            </a:r>
            <a:r>
              <a:rPr spc="-114" dirty="0"/>
              <a:t>a</a:t>
            </a:r>
            <a:r>
              <a:rPr spc="-20" dirty="0"/>
              <a:t>l</a:t>
            </a:r>
            <a:r>
              <a:rPr spc="-470" dirty="0"/>
              <a:t> </a:t>
            </a:r>
            <a:r>
              <a:rPr spc="335" dirty="0"/>
              <a:t>P</a:t>
            </a:r>
            <a:r>
              <a:rPr spc="-170" dirty="0"/>
              <a:t>r</a:t>
            </a:r>
            <a:r>
              <a:rPr spc="-5" dirty="0"/>
              <a:t>o</a:t>
            </a:r>
            <a:r>
              <a:rPr spc="120" dirty="0"/>
              <a:t>p</a:t>
            </a:r>
            <a:r>
              <a:rPr spc="-50" dirty="0"/>
              <a:t>e</a:t>
            </a:r>
            <a:r>
              <a:rPr spc="-170" dirty="0"/>
              <a:t>r</a:t>
            </a:r>
            <a:r>
              <a:rPr spc="-35" dirty="0"/>
              <a:t>t</a:t>
            </a:r>
            <a:r>
              <a:rPr spc="-95" dirty="0"/>
              <a:t>i</a:t>
            </a:r>
            <a:r>
              <a:rPr spc="-50" dirty="0"/>
              <a:t>e</a:t>
            </a:r>
            <a:r>
              <a:rPr spc="-120" dirty="0"/>
              <a:t>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3812588" y="6222450"/>
            <a:ext cx="7393940" cy="276860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>
              <a:lnSpc>
                <a:spcPts val="900"/>
              </a:lnSpc>
              <a:spcBef>
                <a:spcPts val="280"/>
              </a:spcBef>
            </a:pP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Gkouzionis,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55" dirty="0">
                <a:solidFill>
                  <a:srgbClr val="FFFFFF"/>
                </a:solidFill>
                <a:latin typeface="Verdana"/>
                <a:cs typeface="Verdana"/>
              </a:rPr>
              <a:t>I.;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Nazarian,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55" dirty="0">
                <a:solidFill>
                  <a:srgbClr val="FFFFFF"/>
                </a:solidFill>
                <a:latin typeface="Verdana"/>
                <a:cs typeface="Verdana"/>
              </a:rPr>
              <a:t>S.;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Kawka,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M.;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Darzi,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55" dirty="0">
                <a:solidFill>
                  <a:srgbClr val="FFFFFF"/>
                </a:solidFill>
                <a:latin typeface="Verdana"/>
                <a:cs typeface="Verdana"/>
              </a:rPr>
              <a:t>A.;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0" dirty="0">
                <a:solidFill>
                  <a:srgbClr val="FFFFFF"/>
                </a:solidFill>
                <a:latin typeface="Verdana"/>
                <a:cs typeface="Verdana"/>
              </a:rPr>
              <a:t>Patel,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N.;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Peters,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C.J.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900" i="1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Elson,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D.S.(2022)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“Real-time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tracking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6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diﬀuse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0" dirty="0">
                <a:solidFill>
                  <a:srgbClr val="FFFFFF"/>
                </a:solidFill>
                <a:latin typeface="Verdana"/>
                <a:cs typeface="Verdana"/>
              </a:rPr>
              <a:t>reflectance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spectroscopy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probe</a:t>
            </a:r>
            <a:r>
              <a:rPr sz="900" i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00" dirty="0">
                <a:solidFill>
                  <a:srgbClr val="FFFFFF"/>
                </a:solidFill>
                <a:latin typeface="Verdana"/>
                <a:cs typeface="Verdana"/>
              </a:rPr>
              <a:t>used </a:t>
            </a:r>
            <a:r>
              <a:rPr sz="900" i="1" spc="-3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60" dirty="0">
                <a:solidFill>
                  <a:srgbClr val="FFFFFF"/>
                </a:solidFill>
                <a:latin typeface="Verdana"/>
                <a:cs typeface="Verdana"/>
              </a:rPr>
              <a:t>aid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65" dirty="0">
                <a:solidFill>
                  <a:srgbClr val="FFFFFF"/>
                </a:solidFill>
                <a:latin typeface="Verdana"/>
                <a:cs typeface="Verdana"/>
              </a:rPr>
              <a:t>histological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0" dirty="0">
                <a:solidFill>
                  <a:srgbClr val="FFFFFF"/>
                </a:solidFill>
                <a:latin typeface="Verdana"/>
                <a:cs typeface="Verdana"/>
              </a:rPr>
              <a:t>validation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margin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05" dirty="0">
                <a:solidFill>
                  <a:srgbClr val="FFFFFF"/>
                </a:solidFill>
                <a:latin typeface="Verdana"/>
                <a:cs typeface="Verdana"/>
              </a:rPr>
              <a:t>assessment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0" dirty="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0" dirty="0">
                <a:solidFill>
                  <a:srgbClr val="FFFFFF"/>
                </a:solidFill>
                <a:latin typeface="Verdana"/>
                <a:cs typeface="Verdana"/>
              </a:rPr>
              <a:t>upper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75" dirty="0">
                <a:solidFill>
                  <a:srgbClr val="FFFFFF"/>
                </a:solidFill>
                <a:latin typeface="Verdana"/>
                <a:cs typeface="Verdana"/>
              </a:rPr>
              <a:t>gastrointestinal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cancer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85" dirty="0">
                <a:solidFill>
                  <a:srgbClr val="FFFFFF"/>
                </a:solidFill>
                <a:latin typeface="Verdana"/>
                <a:cs typeface="Verdana"/>
              </a:rPr>
              <a:t>resection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95" dirty="0">
                <a:solidFill>
                  <a:srgbClr val="FFFFFF"/>
                </a:solidFill>
                <a:latin typeface="Verdana"/>
                <a:cs typeface="Verdana"/>
              </a:rPr>
              <a:t>surgery.”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27(2)</a:t>
            </a:r>
            <a:r>
              <a:rPr sz="900" i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14" dirty="0">
                <a:solidFill>
                  <a:srgbClr val="FFFFFF"/>
                </a:solidFill>
                <a:latin typeface="Verdana"/>
                <a:cs typeface="Verdana"/>
              </a:rPr>
              <a:t>pp.3-5</a:t>
            </a:r>
            <a:r>
              <a:rPr sz="900" i="1" spc="-1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00" i="1" spc="-11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72AC5-BFCE-6B87-F6A8-EDF984C57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SOLUTION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2CD1B-2C46-3188-2C86-0F978CE6F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7603" y="1599177"/>
            <a:ext cx="10286365" cy="3904980"/>
          </a:xfrm>
        </p:spPr>
        <p:txBody>
          <a:bodyPr/>
          <a:lstStyle/>
          <a:p>
            <a:pPr marL="6350" indent="-6350" algn="l">
              <a:lnSpc>
                <a:spcPct val="107000"/>
              </a:lnSpc>
              <a:spcAft>
                <a:spcPts val="1520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Our setup would require a DRS probe and a webcam to capture the movements of the probe and an algorithm to  process the data and classify each tissue as healthy or tumour tissue.</a:t>
            </a:r>
          </a:p>
          <a:p>
            <a:pPr marL="342900" lvl="0" indent="-342900" algn="l">
              <a:lnSpc>
                <a:spcPct val="107000"/>
              </a:lnSpc>
              <a:spcAft>
                <a:spcPts val="1520"/>
              </a:spcAft>
              <a:buFont typeface="Symbol" panose="05050102010706020507" pitchFamily="18" charset="2"/>
              <a:buChar char="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Train your model with data where it can classify the tissue cells.</a:t>
            </a:r>
          </a:p>
          <a:p>
            <a:pPr marL="342900" lvl="0" indent="-342900" algn="l">
              <a:lnSpc>
                <a:spcPct val="107000"/>
              </a:lnSpc>
              <a:spcAft>
                <a:spcPts val="1520"/>
              </a:spcAft>
              <a:buFont typeface="Symbol" panose="05050102010706020507" pitchFamily="18" charset="2"/>
              <a:buChar char="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Design a model/system where data is being sent into data in regular intervals.</a:t>
            </a:r>
          </a:p>
          <a:p>
            <a:pPr marL="342900" lvl="0" indent="-342900" algn="l">
              <a:lnSpc>
                <a:spcPct val="107000"/>
              </a:lnSpc>
              <a:spcAft>
                <a:spcPts val="1520"/>
              </a:spcAft>
              <a:buFont typeface="Symbol" panose="05050102010706020507" pitchFamily="18" charset="2"/>
              <a:buChar char="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Capture and Process the video of The probe to track its movements and use different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colors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to distinguish between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tumor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and non </a:t>
            </a:r>
            <a:r>
              <a:rPr lang="en-IN" sz="24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tumor</a:t>
            </a: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cells.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165096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B1DEC-6104-F419-471D-36BDA0672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SET-UP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AAF547-0EEA-EA9D-4B00-954EC16AA0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225" y="1333318"/>
            <a:ext cx="3452159" cy="41913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A273DD-FB90-2B0B-27FA-BB10863DCE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333318"/>
            <a:ext cx="6708955" cy="409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4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644109" y="6283213"/>
            <a:ext cx="17716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120" dirty="0">
                <a:solidFill>
                  <a:srgbClr val="FFFFFF"/>
                </a:solidFill>
                <a:latin typeface="Tahoma"/>
                <a:cs typeface="Tahoma"/>
              </a:rPr>
              <a:t>9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099" y="368301"/>
            <a:ext cx="22428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335" dirty="0"/>
              <a:t>P</a:t>
            </a:r>
            <a:r>
              <a:rPr spc="-170" dirty="0"/>
              <a:t>r</a:t>
            </a:r>
            <a:r>
              <a:rPr spc="-5" dirty="0"/>
              <a:t>o</a:t>
            </a:r>
            <a:r>
              <a:rPr spc="-35" dirty="0"/>
              <a:t>t</a:t>
            </a:r>
            <a:r>
              <a:rPr spc="-5" dirty="0"/>
              <a:t>o</a:t>
            </a:r>
            <a:r>
              <a:rPr spc="-35" dirty="0"/>
              <a:t>t</a:t>
            </a:r>
            <a:r>
              <a:rPr spc="-254" dirty="0"/>
              <a:t>y</a:t>
            </a:r>
            <a:r>
              <a:rPr spc="120" dirty="0"/>
              <a:t>p</a:t>
            </a:r>
            <a:r>
              <a:rPr spc="25" dirty="0"/>
              <a:t>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A6B81F-F2D4-DD0F-EB48-42291F246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371600"/>
            <a:ext cx="8590962" cy="39803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</TotalTime>
  <Words>713</Words>
  <Application>Microsoft Office PowerPoint</Application>
  <PresentationFormat>Widescreen</PresentationFormat>
  <Paragraphs>80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Lucida Sans Unicode</vt:lpstr>
      <vt:lpstr>Symbol</vt:lpstr>
      <vt:lpstr>Tahoma</vt:lpstr>
      <vt:lpstr>Times New Roman</vt:lpstr>
      <vt:lpstr>Verdana</vt:lpstr>
      <vt:lpstr>Office Theme</vt:lpstr>
      <vt:lpstr>Realtime tracking of  DRS Probe</vt:lpstr>
      <vt:lpstr>INTRODUCTION</vt:lpstr>
      <vt:lpstr>Literature Survey</vt:lpstr>
      <vt:lpstr>Schematic Diagram</vt:lpstr>
      <vt:lpstr>Tungsten Halogen Light Source Properties</vt:lpstr>
      <vt:lpstr>Optical Properties</vt:lpstr>
      <vt:lpstr>SOLUTION</vt:lpstr>
      <vt:lpstr>SET-UP</vt:lpstr>
      <vt:lpstr>Prototype</vt:lpstr>
      <vt:lpstr>Demonstration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IBMO Project PPT</dc:title>
  <dc:creator>EC20B1087 SHAMMIK SHETTY</dc:creator>
  <cp:keywords>DAFbs0v1nBE,BAFQhG5wIZ8</cp:keywords>
  <cp:lastModifiedBy>Rahul Kotha</cp:lastModifiedBy>
  <cp:revision>7</cp:revision>
  <dcterms:created xsi:type="dcterms:W3CDTF">2023-04-23T10:48:27Z</dcterms:created>
  <dcterms:modified xsi:type="dcterms:W3CDTF">2024-05-04T19:02:07Z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2023-04-23T00:00:00Z</vt:filetime>
  </property>
  <property fmtid="{D5CDD505-2E9C-101B-9397-08002B2CF9AE}" pid="3" name="Creator">
    <vt:lpwstr>Canva</vt:lpwstr>
  </property>
  <property fmtid="{D5CDD505-2E9C-101B-9397-08002B2CF9AE}" pid="4" name="LastSaved">
    <vt:filetime>2023-04-23T00:00:00Z</vt:filetime>
  </property>
</Properties>
</file>